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1" r:id="rId3"/>
    <p:sldId id="334" r:id="rId4"/>
    <p:sldId id="257" r:id="rId5"/>
    <p:sldId id="335" r:id="rId6"/>
    <p:sldId id="316" r:id="rId7"/>
    <p:sldId id="315" r:id="rId8"/>
    <p:sldId id="314" r:id="rId9"/>
    <p:sldId id="313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2C30CE"/>
    <a:srgbClr val="FFFFFF"/>
    <a:srgbClr val="FFFF66"/>
    <a:srgbClr val="39AD39"/>
    <a:srgbClr val="339933"/>
    <a:srgbClr val="0099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64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2FDC36-6CC2-407A-82DE-77361DD2BAE5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2DCFC0-A7B6-4B4A-BE8B-435F4ABCF1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89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accent2"/>
          </a:solidFill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BAE14-8B72-4FDB-8C37-A6B5AD96C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72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507BE-FDAC-4DE1-8612-4339D7CEC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29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A7F41-D37B-46C4-AD79-63A2E47976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91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accent2"/>
          </a:solidFill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F0BB-EDD3-47B5-B522-33C056712F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4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accent2"/>
          </a:solidFill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753F3-C87E-47DE-9E7C-C01D8B4251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29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accent2"/>
          </a:solidFill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3E08A-6409-4ADD-BCF4-3F45BDD05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7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65CFA-7E08-46AC-AF76-50CA1A8645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66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accent2"/>
          </a:solidFill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6267F-1BE9-4EC7-8F2F-9269951F96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09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accent2"/>
          </a:solidFill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9481-049C-4531-BB31-6509569AF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2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solidFill>
            <a:schemeClr val="accent2"/>
          </a:solidFill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64AB7-2AD7-41D3-84A2-F52EE4F96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54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48"/>
            </a:avLst>
          </a:prstGeom>
          <a:ln>
            <a:solidFill>
              <a:srgbClr val="2C30CE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4D3EC-2191-466F-BA1B-E5B476EF21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34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B51C7A-0FCA-42A5-BB52-17E7896054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09" r:id="rId5"/>
    <p:sldLayoutId id="2147483715" r:id="rId6"/>
    <p:sldLayoutId id="2147483716" r:id="rId7"/>
    <p:sldLayoutId id="2147483717" r:id="rId8"/>
    <p:sldLayoutId id="2147483718" r:id="rId9"/>
    <p:sldLayoutId id="2147483710" r:id="rId10"/>
    <p:sldLayoutId id="214748371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2.pn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image" Target="../media/image4.png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3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616200"/>
            <a:ext cx="3113087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655638" y="332656"/>
            <a:ext cx="7871970" cy="228354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 dirty="0">
                <a:ln w="57150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Открывай-ка</a:t>
            </a:r>
          </a:p>
          <a:p>
            <a:pPr algn="ctr"/>
            <a:r>
              <a:rPr lang="ru-RU" sz="3600" kern="10" dirty="0">
                <a:ln w="57150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– угадай-ка!</a:t>
            </a:r>
          </a:p>
        </p:txBody>
      </p:sp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4207906" y="3372259"/>
            <a:ext cx="4367213" cy="1091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+mn-lt"/>
              </a:rPr>
              <a:t>Угадай картины </a:t>
            </a:r>
          </a:p>
          <a:p>
            <a:pPr algn="ctr"/>
            <a:r>
              <a:rPr lang="ru-RU" sz="3600" b="1" i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+mn-lt"/>
              </a:rPr>
              <a:t>известных художников</a:t>
            </a:r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 rot="789882">
            <a:off x="611188" y="2852738"/>
            <a:ext cx="38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295" name="WordArt 9"/>
          <p:cNvSpPr>
            <a:spLocks noChangeArrowheads="1" noChangeShapeType="1" noTextEdit="1"/>
          </p:cNvSpPr>
          <p:nvPr/>
        </p:nvSpPr>
        <p:spPr bwMode="auto">
          <a:xfrm rot="-592140">
            <a:off x="2819400" y="3048000"/>
            <a:ext cx="38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296" name="WordArt 10"/>
          <p:cNvSpPr>
            <a:spLocks noChangeArrowheads="1" noChangeShapeType="1" noTextEdit="1"/>
          </p:cNvSpPr>
          <p:nvPr/>
        </p:nvSpPr>
        <p:spPr bwMode="auto">
          <a:xfrm rot="-1174232">
            <a:off x="395288" y="5516563"/>
            <a:ext cx="38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297" name="WordArt 11"/>
          <p:cNvSpPr>
            <a:spLocks noChangeArrowheads="1" noChangeShapeType="1" noTextEdit="1"/>
          </p:cNvSpPr>
          <p:nvPr/>
        </p:nvSpPr>
        <p:spPr bwMode="auto">
          <a:xfrm rot="789882">
            <a:off x="2627313" y="5589588"/>
            <a:ext cx="38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298" name="WordArt 12"/>
          <p:cNvSpPr>
            <a:spLocks noChangeArrowheads="1" noChangeShapeType="1" noTextEdit="1"/>
          </p:cNvSpPr>
          <p:nvPr/>
        </p:nvSpPr>
        <p:spPr bwMode="auto">
          <a:xfrm rot="789882">
            <a:off x="3168650" y="4340225"/>
            <a:ext cx="38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2299" name="WordArt 13"/>
          <p:cNvSpPr>
            <a:spLocks noChangeArrowheads="1" noChangeShapeType="1" noTextEdit="1"/>
          </p:cNvSpPr>
          <p:nvPr/>
        </p:nvSpPr>
        <p:spPr bwMode="auto">
          <a:xfrm>
            <a:off x="274638" y="3963988"/>
            <a:ext cx="38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7451" y="5139714"/>
            <a:ext cx="3853100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i="0" dirty="0">
              <a:solidFill>
                <a:prstClr val="black"/>
              </a:solidFill>
            </a:endParaRPr>
          </a:p>
          <a:p>
            <a:r>
              <a:rPr lang="ru-RU" sz="1200" dirty="0">
                <a:solidFill>
                  <a:srgbClr val="000066"/>
                </a:solidFill>
              </a:rPr>
              <a:t>Для обучающихся 5-7 классов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179513"/>
            <a:ext cx="58007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Иванов А. «Явление Христа народу»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2554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2555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2552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2553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2550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2551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2548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2549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7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254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125538"/>
            <a:ext cx="5800725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Брюллов К. «Последний день Помпеи»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3578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3579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3576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3577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3574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3575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3572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3573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8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357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cfdd5410b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r="1689" b="682"/>
          <a:stretch>
            <a:fillRect/>
          </a:stretch>
        </p:blipFill>
        <p:spPr bwMode="auto">
          <a:xfrm>
            <a:off x="1744663" y="1071563"/>
            <a:ext cx="57594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Кустодиев Б. «Масленица»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4602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4603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4600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4601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4598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4596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9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459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020-020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4861" r="1962" b="3796"/>
          <a:stretch>
            <a:fillRect/>
          </a:stretch>
        </p:blipFill>
        <p:spPr bwMode="auto">
          <a:xfrm>
            <a:off x="1725613" y="1058863"/>
            <a:ext cx="5799137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Суриков В. «Боярыня Морозова»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5626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27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5624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25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5622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23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5620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21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10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561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6929"/>
          <a:stretch>
            <a:fillRect/>
          </a:stretch>
        </p:blipFill>
        <p:spPr bwMode="auto">
          <a:xfrm>
            <a:off x="1731963" y="1030288"/>
            <a:ext cx="57880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Левитан И. «Март»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6650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6651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6648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6649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6646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6647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6644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6645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11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664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949325"/>
            <a:ext cx="5724525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Шишкин И. «Утро в сосновом бору»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7674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7675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7672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7673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7670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7671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7668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7669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12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766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5018818_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" b="11337"/>
          <a:stretch>
            <a:fillRect/>
          </a:stretch>
        </p:blipFill>
        <p:spPr bwMode="auto">
          <a:xfrm>
            <a:off x="1730375" y="1019175"/>
            <a:ext cx="5767388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Суриков И. «Меньшиков в Березовке»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8698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8699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8696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8697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8694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8695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8692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8693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13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869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r="8582"/>
          <a:stretch>
            <a:fillRect/>
          </a:stretch>
        </p:blipFill>
        <p:spPr bwMode="auto">
          <a:xfrm>
            <a:off x="1730375" y="1139825"/>
            <a:ext cx="57943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Шишкин И. «Рожь»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9722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3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9720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9718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19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9716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17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14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97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642938"/>
            <a:ext cx="45307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Серов В. «Девочка с персиками»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30746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0747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30744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0745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30742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0743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30740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0741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15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3073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657225"/>
            <a:ext cx="3398837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Брюллов К. «Всадница»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31770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31768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31766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31764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16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3176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686800" cy="66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ru-RU" altLang="ru-RU" sz="1800" b="1" dirty="0"/>
              <a:t>Инструкция: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Открыть презентацию в </a:t>
            </a:r>
            <a:r>
              <a:rPr lang="ru-RU" altLang="ru-RU" sz="1800" b="1"/>
              <a:t>режиме слайд-шоу.</a:t>
            </a:r>
            <a:endParaRPr lang="ru-RU" altLang="ru-RU" sz="1800" b="1" dirty="0"/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Команда выбирает любой номер из 20 и по гиперссылке переходит на слайд с вопросом. 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Изначально на каждый вопрос дается 100 баллов.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Когда команда открывает картинку – из 100 баллов вычитаются использованные для отгадывания баллы, указанные на треугольнике.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Если команда  назвала художника – добавляется 20 баллов.</a:t>
            </a:r>
            <a:r>
              <a:rPr lang="ru-RU" sz="1800" dirty="0"/>
              <a:t> </a:t>
            </a:r>
            <a:r>
              <a:rPr lang="ru-RU" sz="1800" b="1" dirty="0"/>
              <a:t>Если команда по первому открытому треугольнику, отгадала название картины, она получает еще 10 очков, для этого надо навести курсор на солнышко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 Баллы подсчитываются, и в конце игры команда набравшая больше баллов, получает приз.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Если команда по первому открытому треугольнику, отгадала название картины, она получает еще 10 очков, для этого надо навести курсор на солнышко.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1800" b="1" dirty="0"/>
              <a:t>Для возврата к слайду с номерами вопросов необходимо нажать на кисти в нижнем правом углу.</a:t>
            </a:r>
            <a:endParaRPr lang="en-US" altLang="ru-RU" sz="1800" b="1" dirty="0"/>
          </a:p>
          <a:p>
            <a:pPr marL="342900" indent="-342900" eaLnBrk="1" hangingPunct="1">
              <a:spcBef>
                <a:spcPct val="50000"/>
              </a:spcBef>
            </a:pPr>
            <a:endParaRPr lang="ru-RU" altLang="ru-RU" sz="1800" b="1" dirty="0"/>
          </a:p>
        </p:txBody>
      </p:sp>
      <p:pic>
        <p:nvPicPr>
          <p:cNvPr id="67587" name="Picture 3" descr="previe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96000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9"/>
          <a:stretch>
            <a:fillRect/>
          </a:stretch>
        </p:blipFill>
        <p:spPr bwMode="auto">
          <a:xfrm>
            <a:off x="1771650" y="714375"/>
            <a:ext cx="569912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32794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2795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Перов В. «Охотники на привале»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32792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2793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32790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2791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32788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2789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17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3278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765175"/>
            <a:ext cx="57705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Крамской Н. «Портрет неизвестной»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33818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3819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33816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3817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33814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3815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33812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3813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18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3381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b="13432"/>
          <a:stretch>
            <a:fillRect/>
          </a:stretch>
        </p:blipFill>
        <p:spPr bwMode="auto">
          <a:xfrm>
            <a:off x="2722563" y="639763"/>
            <a:ext cx="42497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Васнецов В. «Аленушка»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34842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4843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34840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4841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34838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4839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34836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4837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19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3483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923925"/>
            <a:ext cx="562768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35866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5867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873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dirty="0">
                <a:solidFill>
                  <a:srgbClr val="333399"/>
                </a:solidFill>
              </a:rPr>
              <a:t> Поленов В. "Московский дворик"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35864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5865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35862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5863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35860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20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3585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4" y="3356992"/>
            <a:ext cx="2581276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865962"/>
              </p:ext>
            </p:extLst>
          </p:nvPr>
        </p:nvGraphicFramePr>
        <p:xfrm>
          <a:off x="2091513" y="476672"/>
          <a:ext cx="6791960" cy="3651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297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3" action="ppaction://hlinksldjump"/>
                        </a:rPr>
                        <a:t>1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4" action="ppaction://hlinksldjump"/>
                        </a:rPr>
                        <a:t>2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5" action="ppaction://hlinksldjump"/>
                        </a:rPr>
                        <a:t>3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6" action="ppaction://hlinksldjump"/>
                        </a:rPr>
                        <a:t>4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7" action="ppaction://hlinksldjump"/>
                        </a:rPr>
                        <a:t>5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97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8" action="ppaction://hlinksldjump"/>
                        </a:rPr>
                        <a:t>6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9" action="ppaction://hlinksldjump"/>
                        </a:rPr>
                        <a:t>7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0" action="ppaction://hlinksldjump"/>
                        </a:rPr>
                        <a:t>8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1" action="ppaction://hlinksldjump"/>
                        </a:rPr>
                        <a:t>9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2" action="ppaction://hlinksldjump"/>
                        </a:rPr>
                        <a:t>10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97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3" action="ppaction://hlinksldjump"/>
                        </a:rPr>
                        <a:t>11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4" action="ppaction://hlinksldjump"/>
                        </a:rPr>
                        <a:t>12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5" action="ppaction://hlinksldjump"/>
                        </a:rPr>
                        <a:t>13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6" action="ppaction://hlinksldjump"/>
                        </a:rPr>
                        <a:t>14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7" action="ppaction://hlinksldjump"/>
                        </a:rPr>
                        <a:t>15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97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8" action="ppaction://hlinksldjump"/>
                        </a:rPr>
                        <a:t>16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19" action="ppaction://hlinksldjump"/>
                        </a:rPr>
                        <a:t>17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20" action="ppaction://hlinksldjump"/>
                        </a:rPr>
                        <a:t>18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21" action="ppaction://hlinksldjump"/>
                        </a:rPr>
                        <a:t>19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hlinkClick r:id="rId22" action="ppaction://hlinksldjump"/>
                        </a:rPr>
                        <a:t>20</a:t>
                      </a:r>
                      <a:endParaRPr lang="ru-RU" sz="48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/>
                        </a:gs>
                        <a:gs pos="50000">
                          <a:schemeClr val="bg1"/>
                        </a:gs>
                        <a:gs pos="100000">
                          <a:schemeClr val="accent5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2544763" y="5389563"/>
            <a:ext cx="6361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 dirty="0"/>
              <a:t>Для перехода обратно на этот слайд с номерами вопросов – нажмите на</a:t>
            </a:r>
          </a:p>
        </p:txBody>
      </p:sp>
      <p:pic>
        <p:nvPicPr>
          <p:cNvPr id="7" name="Picture 2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05488"/>
            <a:ext cx="7334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0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006475"/>
            <a:ext cx="569118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16410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411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16408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409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6288" y="606425"/>
            <a:ext cx="2952750" cy="4895850"/>
            <a:chOff x="2871" y="371"/>
            <a:chExt cx="1850" cy="3039"/>
          </a:xfrm>
        </p:grpSpPr>
        <p:sp>
          <p:nvSpPr>
            <p:cNvPr id="16406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407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16404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6405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/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/>
              <a:t>Художник, </a:t>
            </a:r>
            <a:r>
              <a:rPr lang="ru-RU" sz="3600" dirty="0"/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/>
              <a:t>Худож</a:t>
            </a:r>
            <a:r>
              <a:rPr lang="ru-RU" sz="2000" dirty="0"/>
              <a:t>-ник</a:t>
            </a:r>
          </a:p>
          <a:p>
            <a:pPr>
              <a:defRPr/>
            </a:pPr>
            <a:r>
              <a:rPr lang="ru-RU" sz="2000" dirty="0"/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/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/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/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/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chemeClr val="accent2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/>
              <a:t>+ 10</a:t>
            </a:r>
          </a:p>
        </p:txBody>
      </p:sp>
      <p:pic>
        <p:nvPicPr>
          <p:cNvPr id="1640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84213" y="6165850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/>
              <a:t>Перов В. «Тройка»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  <p:bldP spid="30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r="14632" b="5676"/>
          <a:stretch>
            <a:fillRect/>
          </a:stretch>
        </p:blipFill>
        <p:spPr bwMode="auto">
          <a:xfrm>
            <a:off x="1763713" y="1466850"/>
            <a:ext cx="575786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/>
              <a:t>Репин И. «Бурлаки на Волге»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17434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7435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17432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7433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97400" y="620713"/>
            <a:ext cx="2952750" cy="4895850"/>
            <a:chOff x="2871" y="371"/>
            <a:chExt cx="1850" cy="3039"/>
          </a:xfrm>
        </p:grpSpPr>
        <p:sp>
          <p:nvSpPr>
            <p:cNvPr id="17430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7431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17428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7429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/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 dirty="0"/>
              <a:t>Художник, 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/>
              <a:t>Худож</a:t>
            </a:r>
            <a:r>
              <a:rPr lang="ru-RU" sz="2000" dirty="0"/>
              <a:t>-ник</a:t>
            </a:r>
          </a:p>
          <a:p>
            <a:pPr>
              <a:defRPr/>
            </a:pPr>
            <a:r>
              <a:rPr lang="ru-RU" sz="2000" dirty="0"/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/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/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/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/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chemeClr val="accent2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/>
              <a:t>+ 10</a:t>
            </a:r>
          </a:p>
        </p:txBody>
      </p:sp>
      <p:pic>
        <p:nvPicPr>
          <p:cNvPr id="1742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156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7409" b="1407"/>
          <a:stretch>
            <a:fillRect/>
          </a:stretch>
        </p:blipFill>
        <p:spPr bwMode="auto">
          <a:xfrm>
            <a:off x="1793875" y="868363"/>
            <a:ext cx="56737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Васнецов В. «Три богатыря»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18458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8459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18456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8457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91050" y="617538"/>
            <a:ext cx="2952750" cy="4895850"/>
            <a:chOff x="2871" y="371"/>
            <a:chExt cx="1850" cy="3039"/>
          </a:xfrm>
        </p:grpSpPr>
        <p:sp>
          <p:nvSpPr>
            <p:cNvPr id="18454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8455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18452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8453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1845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20713"/>
            <a:ext cx="412908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 Решетников Ф. «Опять двойка»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19482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19480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9481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19478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9479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19476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19477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1947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620713"/>
            <a:ext cx="37861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468313" y="6243638"/>
            <a:ext cx="8315325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Васнецов В.  «Иван-царевич на сером волке»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0506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0507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0504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0505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0502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0503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0500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0501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 dirty="0">
                <a:solidFill>
                  <a:srgbClr val="333399"/>
                </a:solidFill>
              </a:rPr>
              <a:t>Художник, 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049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636713"/>
            <a:ext cx="5740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19138" y="6243638"/>
            <a:ext cx="8064500" cy="5238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6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2800" dirty="0">
                <a:solidFill>
                  <a:srgbClr val="333399"/>
                </a:solidFill>
              </a:rPr>
              <a:t>Суриков В.  «Взятие снежного городка»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8150" y="620713"/>
            <a:ext cx="2879725" cy="4895850"/>
            <a:chOff x="1066" y="391"/>
            <a:chExt cx="1814" cy="3084"/>
          </a:xfrm>
        </p:grpSpPr>
        <p:sp>
          <p:nvSpPr>
            <p:cNvPr id="21530" name="AutoShape 7"/>
            <p:cNvSpPr>
              <a:spLocks noChangeArrowheads="1"/>
            </p:cNvSpPr>
            <p:nvPr/>
          </p:nvSpPr>
          <p:spPr bwMode="auto">
            <a:xfrm rot="-5400000">
              <a:off x="431" y="1026"/>
              <a:ext cx="3084" cy="1814"/>
            </a:xfrm>
            <a:prstGeom prst="flowChartMerge">
              <a:avLst/>
            </a:prstGeom>
            <a:solidFill>
              <a:srgbClr val="FE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1531" name="Text Box 9"/>
            <p:cNvSpPr txBox="1">
              <a:spLocks noChangeArrowheads="1"/>
            </p:cNvSpPr>
            <p:nvPr/>
          </p:nvSpPr>
          <p:spPr bwMode="auto">
            <a:xfrm>
              <a:off x="1383" y="1480"/>
              <a:ext cx="499" cy="371"/>
            </a:xfrm>
            <a:prstGeom prst="rect">
              <a:avLst/>
            </a:prstGeom>
            <a:solidFill>
              <a:srgbClr val="FE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-30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2275" y="620713"/>
            <a:ext cx="5832475" cy="2447925"/>
            <a:chOff x="1066" y="391"/>
            <a:chExt cx="3674" cy="1542"/>
          </a:xfrm>
        </p:grpSpPr>
        <p:sp>
          <p:nvSpPr>
            <p:cNvPr id="21528" name="AutoShape 5"/>
            <p:cNvSpPr>
              <a:spLocks noChangeArrowheads="1"/>
            </p:cNvSpPr>
            <p:nvPr/>
          </p:nvSpPr>
          <p:spPr bwMode="auto">
            <a:xfrm>
              <a:off x="1066" y="391"/>
              <a:ext cx="3674" cy="1542"/>
            </a:xfrm>
            <a:prstGeom prst="flowChartMerge">
              <a:avLst/>
            </a:prstGeom>
            <a:solidFill>
              <a:srgbClr val="39AD3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1529" name="Text Box 10"/>
            <p:cNvSpPr txBox="1">
              <a:spLocks noChangeArrowheads="1"/>
            </p:cNvSpPr>
            <p:nvPr/>
          </p:nvSpPr>
          <p:spPr bwMode="auto">
            <a:xfrm>
              <a:off x="2744" y="709"/>
              <a:ext cx="499" cy="371"/>
            </a:xfrm>
            <a:prstGeom prst="rect">
              <a:avLst/>
            </a:prstGeom>
            <a:solidFill>
              <a:srgbClr val="39AD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7875" y="628650"/>
            <a:ext cx="2952750" cy="4895850"/>
            <a:chOff x="2871" y="371"/>
            <a:chExt cx="1850" cy="3039"/>
          </a:xfrm>
        </p:grpSpPr>
        <p:sp>
          <p:nvSpPr>
            <p:cNvPr id="21526" name="AutoShape 8"/>
            <p:cNvSpPr>
              <a:spLocks noChangeArrowheads="1"/>
            </p:cNvSpPr>
            <p:nvPr/>
          </p:nvSpPr>
          <p:spPr bwMode="auto">
            <a:xfrm rot="5400000">
              <a:off x="2276" y="966"/>
              <a:ext cx="3039" cy="1850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3878" y="1616"/>
              <a:ext cx="499" cy="36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-15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2275" y="3068638"/>
            <a:ext cx="5832475" cy="2447925"/>
            <a:chOff x="1020" y="1933"/>
            <a:chExt cx="3720" cy="1542"/>
          </a:xfrm>
        </p:grpSpPr>
        <p:sp>
          <p:nvSpPr>
            <p:cNvPr id="21524" name="AutoShape 6"/>
            <p:cNvSpPr>
              <a:spLocks noChangeArrowheads="1"/>
            </p:cNvSpPr>
            <p:nvPr/>
          </p:nvSpPr>
          <p:spPr bwMode="auto">
            <a:xfrm rot="10800000">
              <a:off x="1020" y="1933"/>
              <a:ext cx="3720" cy="1542"/>
            </a:xfrm>
            <a:prstGeom prst="flowChartMerge">
              <a:avLst/>
            </a:prstGeom>
            <a:solidFill>
              <a:srgbClr val="33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1525" name="Text Box 12"/>
            <p:cNvSpPr txBox="1">
              <a:spLocks noChangeArrowheads="1"/>
            </p:cNvSpPr>
            <p:nvPr/>
          </p:nvSpPr>
          <p:spPr bwMode="auto">
            <a:xfrm>
              <a:off x="2699" y="2523"/>
              <a:ext cx="499" cy="37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0000"/>
                  </a:solidFill>
                </a:rPr>
                <a:t>-20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7667625" y="0"/>
            <a:ext cx="1476375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800" dirty="0">
                <a:solidFill>
                  <a:srgbClr val="333399"/>
                </a:solidFill>
              </a:rPr>
              <a:t>100 очков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0" y="0"/>
            <a:ext cx="1476375" cy="7715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333399"/>
                </a:solidFill>
              </a:rPr>
              <a:t>6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779588" y="5597525"/>
            <a:ext cx="5616575" cy="6461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</a:lstStyle>
          <a:p>
            <a:pPr eaLnBrk="1" hangingPunct="1">
              <a:defRPr/>
            </a:pPr>
            <a:r>
              <a:rPr lang="ru-RU" sz="3600">
                <a:solidFill>
                  <a:srgbClr val="333399"/>
                </a:solidFill>
              </a:rPr>
              <a:t>Художник, </a:t>
            </a:r>
            <a:r>
              <a:rPr lang="ru-RU" sz="3600" dirty="0">
                <a:solidFill>
                  <a:srgbClr val="333399"/>
                </a:solidFill>
              </a:rPr>
              <a:t>название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740650" y="1268413"/>
            <a:ext cx="1223963" cy="14779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2000" dirty="0" err="1">
                <a:solidFill>
                  <a:srgbClr val="333399"/>
                </a:solidFill>
              </a:rPr>
              <a:t>Худож</a:t>
            </a:r>
            <a:r>
              <a:rPr lang="ru-RU" sz="2000" dirty="0">
                <a:solidFill>
                  <a:srgbClr val="333399"/>
                </a:solidFill>
              </a:rPr>
              <a:t>-ник</a:t>
            </a:r>
          </a:p>
          <a:p>
            <a:pPr>
              <a:defRPr/>
            </a:pPr>
            <a:r>
              <a:rPr lang="ru-RU" sz="2000" dirty="0">
                <a:solidFill>
                  <a:srgbClr val="333399"/>
                </a:solidFill>
              </a:rPr>
              <a:t>+ 20 очков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7950" y="15573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solidFill>
                  <a:srgbClr val="333399"/>
                </a:solidFill>
              </a:rPr>
              <a:t>-10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7950" y="2636838"/>
            <a:ext cx="1439863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-15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" y="3644900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-20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7950" y="4581525"/>
            <a:ext cx="1439863" cy="769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defRPr sz="4400" b="1">
                <a:solidFill>
                  <a:schemeClr val="accent2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solidFill>
                  <a:srgbClr val="333399"/>
                </a:solidFill>
              </a:rPr>
              <a:t>-30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688263" y="3141663"/>
            <a:ext cx="1301750" cy="7699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>
                <a:solidFill>
                  <a:srgbClr val="333399"/>
                </a:solidFill>
              </a:rPr>
              <a:t>+ 20</a:t>
            </a:r>
          </a:p>
        </p:txBody>
      </p:sp>
      <p:pic>
        <p:nvPicPr>
          <p:cNvPr id="5152" name="Picture 32" descr="previ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838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2209800" y="0"/>
            <a:ext cx="2057400" cy="914400"/>
          </a:xfrm>
          <a:prstGeom prst="cloudCallout">
            <a:avLst>
              <a:gd name="adj1" fmla="val -46528"/>
              <a:gd name="adj2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4000" b="1">
                <a:solidFill>
                  <a:srgbClr val="000000"/>
                </a:solidFill>
              </a:rPr>
              <a:t>+ 10</a:t>
            </a:r>
          </a:p>
        </p:txBody>
      </p:sp>
      <p:pic>
        <p:nvPicPr>
          <p:cNvPr id="2152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862513"/>
            <a:ext cx="8810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</p:childTnLst>
        </p:cTn>
      </p:par>
    </p:tnLst>
    <p:bldLst>
      <p:bldP spid="3095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51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Оформление по умолчанию">
  <a:themeElements>
    <a:clrScheme name="Другая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030A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937</Words>
  <Application>Microsoft Office PowerPoint</Application>
  <PresentationFormat>Экран (4:3)</PresentationFormat>
  <Paragraphs>362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Impact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Открывай-ка - угадай-ка</dc:title>
  <dc:creator>Шевченко Т.А.</dc:creator>
  <cp:lastModifiedBy>Lenovo</cp:lastModifiedBy>
  <cp:revision>68</cp:revision>
  <dcterms:created xsi:type="dcterms:W3CDTF">2011-05-24T09:14:47Z</dcterms:created>
  <dcterms:modified xsi:type="dcterms:W3CDTF">2021-03-24T07:02:08Z</dcterms:modified>
</cp:coreProperties>
</file>