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58" r:id="rId3"/>
    <p:sldId id="319" r:id="rId4"/>
    <p:sldId id="320" r:id="rId5"/>
    <p:sldId id="321" r:id="rId6"/>
    <p:sldId id="322" r:id="rId7"/>
    <p:sldId id="323" r:id="rId8"/>
    <p:sldId id="324" r:id="rId9"/>
    <p:sldId id="325" r:id="rId10"/>
    <p:sldId id="326" r:id="rId11"/>
    <p:sldId id="327" r:id="rId12"/>
    <p:sldId id="328" r:id="rId13"/>
    <p:sldId id="329" r:id="rId14"/>
    <p:sldId id="330" r:id="rId15"/>
    <p:sldId id="331" r:id="rId16"/>
    <p:sldId id="332" r:id="rId17"/>
    <p:sldId id="333" r:id="rId18"/>
    <p:sldId id="334" r:id="rId19"/>
    <p:sldId id="335" r:id="rId20"/>
    <p:sldId id="336" r:id="rId21"/>
    <p:sldId id="337" r:id="rId22"/>
    <p:sldId id="338" r:id="rId23"/>
    <p:sldId id="339" r:id="rId24"/>
    <p:sldId id="340" r:id="rId25"/>
    <p:sldId id="341" r:id="rId26"/>
    <p:sldId id="342" r:id="rId27"/>
    <p:sldId id="343" r:id="rId28"/>
    <p:sldId id="284" r:id="rId29"/>
    <p:sldId id="344" r:id="rId30"/>
    <p:sldId id="345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2F04"/>
    <a:srgbClr val="003300"/>
    <a:srgbClr val="1A210D"/>
    <a:srgbClr val="351413"/>
    <a:srgbClr val="212911"/>
    <a:srgbClr val="460046"/>
    <a:srgbClr val="800080"/>
    <a:srgbClr val="AE5DFF"/>
    <a:srgbClr val="D4D3DF"/>
    <a:srgbClr val="DBD3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4" d="100"/>
          <a:sy n="44" d="100"/>
        </p:scale>
        <p:origin x="36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63BEF-93B8-46E2-9E17-1E082CCA5161}" type="datetimeFigureOut">
              <a:rPr lang="ru-RU" smtClean="0"/>
              <a:pPr/>
              <a:t>04.09.2020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6637E2-DC3F-4D12-BC14-6992AC1D16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717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9413D5-C178-4D2A-87C4-B25D6DF7E349}" type="slidenum">
              <a:rPr lang="ru-RU" smtClean="0"/>
              <a:pPr/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10</a:t>
            </a:fld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11</a:t>
            </a:fld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12</a:t>
            </a:fld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13</a:t>
            </a:fld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14</a:t>
            </a:fld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15</a:t>
            </a:fld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16</a:t>
            </a:fld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17</a:t>
            </a:fld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18</a:t>
            </a:fld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19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415503-F96C-444A-9BF1-735A2AC34F68}" type="slidenum">
              <a:rPr lang="ru-RU" smtClean="0"/>
              <a:pPr/>
              <a:t>2</a:t>
            </a:fld>
            <a:endParaRPr lang="ru-RU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20</a:t>
            </a:fld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21</a:t>
            </a:fld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22</a:t>
            </a:fld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23</a:t>
            </a:fld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24</a:t>
            </a:fld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25</a:t>
            </a:fld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26</a:t>
            </a:fld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27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3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4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5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6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7</a:t>
            </a:fld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8</a:t>
            </a:fld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9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04.09.2020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04.09.2020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04.09.2020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04.09.2020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04.09.2020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04.09.2020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32C04-C30A-4CC7-ACC3-8D07A76C134E}" type="datetimeFigureOut">
              <a:rPr lang="ru-RU" smtClean="0"/>
              <a:pPr/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3.png"/><Relationship Id="rId4" Type="http://schemas.openxmlformats.org/officeDocument/2006/relationships/slide" Target="slide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2.xml"/><Relationship Id="rId18" Type="http://schemas.openxmlformats.org/officeDocument/2006/relationships/slide" Target="slide17.xml"/><Relationship Id="rId26" Type="http://schemas.openxmlformats.org/officeDocument/2006/relationships/slide" Target="slide25.xml"/><Relationship Id="rId3" Type="http://schemas.openxmlformats.org/officeDocument/2006/relationships/image" Target="../media/image2.jpeg"/><Relationship Id="rId21" Type="http://schemas.openxmlformats.org/officeDocument/2006/relationships/slide" Target="slide20.xml"/><Relationship Id="rId7" Type="http://schemas.openxmlformats.org/officeDocument/2006/relationships/slide" Target="slide6.xml"/><Relationship Id="rId12" Type="http://schemas.openxmlformats.org/officeDocument/2006/relationships/slide" Target="slide11.xml"/><Relationship Id="rId17" Type="http://schemas.openxmlformats.org/officeDocument/2006/relationships/slide" Target="slide16.xml"/><Relationship Id="rId25" Type="http://schemas.openxmlformats.org/officeDocument/2006/relationships/slide" Target="slide24.xml"/><Relationship Id="rId2" Type="http://schemas.openxmlformats.org/officeDocument/2006/relationships/notesSlide" Target="../notesSlides/notesSlide2.xml"/><Relationship Id="rId16" Type="http://schemas.openxmlformats.org/officeDocument/2006/relationships/slide" Target="slide15.xml"/><Relationship Id="rId20" Type="http://schemas.openxmlformats.org/officeDocument/2006/relationships/slide" Target="slide19.xml"/><Relationship Id="rId29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slide" Target="slide10.xml"/><Relationship Id="rId24" Type="http://schemas.openxmlformats.org/officeDocument/2006/relationships/slide" Target="slide23.xml"/><Relationship Id="rId5" Type="http://schemas.openxmlformats.org/officeDocument/2006/relationships/slide" Target="slide4.xml"/><Relationship Id="rId15" Type="http://schemas.openxmlformats.org/officeDocument/2006/relationships/slide" Target="slide14.xml"/><Relationship Id="rId23" Type="http://schemas.openxmlformats.org/officeDocument/2006/relationships/slide" Target="slide22.xml"/><Relationship Id="rId28" Type="http://schemas.openxmlformats.org/officeDocument/2006/relationships/slide" Target="slide27.xml"/><Relationship Id="rId10" Type="http://schemas.openxmlformats.org/officeDocument/2006/relationships/slide" Target="slide9.xml"/><Relationship Id="rId19" Type="http://schemas.openxmlformats.org/officeDocument/2006/relationships/slide" Target="slide18.xml"/><Relationship Id="rId31" Type="http://schemas.openxmlformats.org/officeDocument/2006/relationships/image" Target="../media/image8.png"/><Relationship Id="rId4" Type="http://schemas.openxmlformats.org/officeDocument/2006/relationships/slide" Target="slide3.xml"/><Relationship Id="rId9" Type="http://schemas.openxmlformats.org/officeDocument/2006/relationships/slide" Target="slide8.xml"/><Relationship Id="rId14" Type="http://schemas.openxmlformats.org/officeDocument/2006/relationships/slide" Target="slide13.xml"/><Relationship Id="rId22" Type="http://schemas.openxmlformats.org/officeDocument/2006/relationships/slide" Target="slide21.xml"/><Relationship Id="rId27" Type="http://schemas.openxmlformats.org/officeDocument/2006/relationships/slide" Target="slide26.xml"/><Relationship Id="rId30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reisfree.com/content1/pic/zip/201122421113324977801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01.yapfiles.ru/files/496437/uzor.png" TargetMode="External"/><Relationship Id="rId5" Type="http://schemas.openxmlformats.org/officeDocument/2006/relationships/hyperlink" Target="http://img3.proshkolu.ru/content/media/pic/std/1000000/735000/734039-8f53ddc9c9751a99.jpg" TargetMode="External"/><Relationship Id="rId4" Type="http://schemas.openxmlformats.org/officeDocument/2006/relationships/hyperlink" Target="http://sluhi.com.ua/images/news/58-12022225594794.jp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elenaranko.ucoz.ru/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znanio.ru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115616" y="4149080"/>
            <a:ext cx="777686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800" b="1" i="1" smtClean="0">
                <a:solidFill>
                  <a:srgbClr val="C00000"/>
                </a:solidFill>
                <a:latin typeface="Times New Roman" pitchFamily="18" charset="0"/>
              </a:rPr>
              <a:t>ПАУТИНА ЗНАНИЙ</a:t>
            </a:r>
            <a:endParaRPr lang="ru-RU" sz="4800" b="1" i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11" name="Рисунок 10" descr="Рисунок18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1691680" y="6237312"/>
            <a:ext cx="1606332" cy="360040"/>
          </a:xfrm>
          <a:prstGeom prst="rect">
            <a:avLst/>
          </a:prstGeom>
        </p:spPr>
      </p:pic>
      <p:pic>
        <p:nvPicPr>
          <p:cNvPr id="12" name="Рисунок 11" descr="Рисунок19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5868144" y="6237312"/>
            <a:ext cx="2700300" cy="36004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123728" y="260648"/>
            <a:ext cx="676875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Интерактивная игра</a:t>
            </a:r>
            <a:endParaRPr lang="ru-RU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Елена\Desktop\Безимени-1.png"/>
          <p:cNvPicPr>
            <a:picLocks noChangeAspect="1" noChangeArrowheads="1"/>
          </p:cNvPicPr>
          <p:nvPr/>
        </p:nvPicPr>
        <p:blipFill>
          <a:blip r:embed="rId8" cstate="screen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876256" y="1484784"/>
            <a:ext cx="1174526" cy="2160240"/>
          </a:xfrm>
          <a:prstGeom prst="rect">
            <a:avLst/>
          </a:prstGeom>
          <a:noFill/>
        </p:spPr>
      </p:pic>
      <p:pic>
        <p:nvPicPr>
          <p:cNvPr id="8" name="Picture 2" descr="C:\Users\Елена\Desktop\Безимени-1.png"/>
          <p:cNvPicPr>
            <a:picLocks noChangeAspect="1" noChangeArrowheads="1"/>
          </p:cNvPicPr>
          <p:nvPr/>
        </p:nvPicPr>
        <p:blipFill>
          <a:blip r:embed="rId8" cstate="screen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2915816" y="1484784"/>
            <a:ext cx="1174526" cy="216024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827584" y="5087810"/>
            <a:ext cx="76328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i="1" dirty="0" smtClean="0">
                <a:solidFill>
                  <a:srgbClr val="1A210D"/>
                </a:solidFill>
                <a:latin typeface="Georgia" pitchFamily="18" charset="0"/>
              </a:rPr>
              <a:t>ЛУКОВИЦА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123728" y="1008591"/>
            <a:ext cx="669674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b="1" dirty="0" smtClean="0">
                <a:solidFill>
                  <a:srgbClr val="003300"/>
                </a:solidFill>
                <a:latin typeface="Georgia" pitchFamily="18" charset="0"/>
              </a:rPr>
              <a:t>Что </a:t>
            </a:r>
            <a:r>
              <a:rPr lang="ru-RU" sz="3600" b="1" dirty="0">
                <a:solidFill>
                  <a:srgbClr val="003300"/>
                </a:solidFill>
                <a:latin typeface="Georgia" pitchFamily="18" charset="0"/>
              </a:rPr>
              <a:t>есть у волоса человека?</a:t>
            </a:r>
            <a:endParaRPr lang="ru-RU" sz="3600" b="1" dirty="0" smtClean="0">
              <a:solidFill>
                <a:srgbClr val="003300"/>
              </a:solidFill>
              <a:latin typeface="Georgia" pitchFamily="18" charset="0"/>
            </a:endParaRP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4" cstate="screen">
            <a:duotone>
              <a:schemeClr val="accent3">
                <a:shade val="45000"/>
                <a:satMod val="135000"/>
              </a:schemeClr>
              <a:prstClr val="white"/>
            </a:duotone>
            <a:lum bright="-20000"/>
          </a:blip>
          <a:stretch>
            <a:fillRect/>
          </a:stretch>
        </p:blipFill>
        <p:spPr>
          <a:xfrm>
            <a:off x="6668549" y="2204864"/>
            <a:ext cx="1656184" cy="3046126"/>
          </a:xfrm>
          <a:prstGeom prst="rect">
            <a:avLst/>
          </a:prstGeom>
        </p:spPr>
      </p:pic>
      <p:pic>
        <p:nvPicPr>
          <p:cNvPr id="11" name="Рисунок 10" descr="дом-6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67744" y="251937"/>
            <a:ext cx="5832648" cy="584775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1A210D"/>
                  </a:solidFill>
                </a:ln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НОМИНАЦИЯ</a:t>
            </a:r>
            <a:endParaRPr lang="ru-RU" sz="3200" b="1" spc="50" dirty="0">
              <a:ln w="11430">
                <a:solidFill>
                  <a:srgbClr val="1A210D"/>
                </a:solidFill>
              </a:ln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16416" y="251937"/>
            <a:ext cx="648072" cy="584775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212911"/>
                  </a:solidFill>
                </a:ln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30</a:t>
            </a:r>
            <a:endParaRPr lang="ru-RU" sz="3200" b="1" spc="50" dirty="0">
              <a:ln w="11430">
                <a:solidFill>
                  <a:srgbClr val="212911"/>
                </a:solidFill>
              </a:ln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276872"/>
            <a:ext cx="3312048" cy="2484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531496" y="3933056"/>
            <a:ext cx="763284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i="1" dirty="0" smtClean="0">
                <a:solidFill>
                  <a:srgbClr val="003300"/>
                </a:solidFill>
                <a:latin typeface="Georgia" pitchFamily="18" charset="0"/>
              </a:rPr>
              <a:t>ГАНДБОЛ. В ПЕРЕВОДЕ С АНГЛИЙСКОГО – РУКА, ГАНДБОЛ-РУЧНОЙ МЯЧ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697259" y="997360"/>
            <a:ext cx="726722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b="1" dirty="0" smtClean="0">
                <a:solidFill>
                  <a:srgbClr val="003300"/>
                </a:solidFill>
                <a:latin typeface="Georgia" pitchFamily="18" charset="0"/>
              </a:rPr>
              <a:t>В </a:t>
            </a:r>
            <a:r>
              <a:rPr lang="ru-RU" sz="3600" b="1" dirty="0">
                <a:solidFill>
                  <a:srgbClr val="003300"/>
                </a:solidFill>
                <a:latin typeface="Georgia" pitchFamily="18" charset="0"/>
              </a:rPr>
              <a:t>названии какой из спортивных игр фигурирует часть человеческого тела? </a:t>
            </a:r>
            <a:endParaRPr lang="ru-RU" sz="3600" b="1" dirty="0" smtClean="0">
              <a:solidFill>
                <a:srgbClr val="003300"/>
              </a:solidFill>
              <a:latin typeface="Georgia" pitchFamily="18" charset="0"/>
            </a:endParaRP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4" cstate="screen">
            <a:duotone>
              <a:schemeClr val="accent3">
                <a:shade val="45000"/>
                <a:satMod val="135000"/>
              </a:schemeClr>
              <a:prstClr val="white"/>
            </a:duotone>
            <a:lum bright="-20000"/>
          </a:blip>
          <a:stretch>
            <a:fillRect/>
          </a:stretch>
        </p:blipFill>
        <p:spPr>
          <a:xfrm>
            <a:off x="6444208" y="2775981"/>
            <a:ext cx="1656184" cy="3046126"/>
          </a:xfrm>
          <a:prstGeom prst="rect">
            <a:avLst/>
          </a:prstGeom>
        </p:spPr>
      </p:pic>
      <p:pic>
        <p:nvPicPr>
          <p:cNvPr id="11" name="Рисунок 10" descr="дом-6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67744" y="251937"/>
            <a:ext cx="5832648" cy="584775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1A210D"/>
                  </a:solidFill>
                </a:ln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НОМИНАЦИЯ</a:t>
            </a:r>
            <a:endParaRPr lang="ru-RU" sz="3200" b="1" spc="50" dirty="0">
              <a:ln w="11430">
                <a:solidFill>
                  <a:srgbClr val="1A210D"/>
                </a:solidFill>
              </a:ln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16416" y="251937"/>
            <a:ext cx="648072" cy="584775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212911"/>
                  </a:solidFill>
                </a:ln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40</a:t>
            </a:r>
            <a:endParaRPr lang="ru-RU" sz="3200" b="1" spc="50" dirty="0">
              <a:ln w="11430">
                <a:solidFill>
                  <a:srgbClr val="212911"/>
                </a:solidFill>
              </a:ln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1511152" y="5418802"/>
            <a:ext cx="76328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i="1" dirty="0" smtClean="0">
                <a:solidFill>
                  <a:srgbClr val="1A210D"/>
                </a:solidFill>
                <a:latin typeface="Georgia" pitchFamily="18" charset="0"/>
              </a:rPr>
              <a:t>ГУБА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760847" y="956594"/>
            <a:ext cx="7200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b="1" dirty="0" smtClean="0">
                <a:solidFill>
                  <a:srgbClr val="003300"/>
                </a:solidFill>
                <a:latin typeface="Georgia" pitchFamily="18" charset="0"/>
              </a:rPr>
              <a:t>Как </a:t>
            </a:r>
            <a:r>
              <a:rPr lang="ru-RU" sz="3600" b="1" dirty="0">
                <a:solidFill>
                  <a:srgbClr val="003300"/>
                </a:solidFill>
                <a:latin typeface="Georgia" pitchFamily="18" charset="0"/>
              </a:rPr>
              <a:t>на солдатском сленге называется место, куда сажают провинившегося военнослужащего? </a:t>
            </a:r>
            <a:endParaRPr lang="ru-RU" sz="3600" b="1" dirty="0" smtClean="0">
              <a:solidFill>
                <a:srgbClr val="003300"/>
              </a:solidFill>
              <a:latin typeface="Georgia" pitchFamily="18" charset="0"/>
            </a:endParaRP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4" cstate="screen">
            <a:duotone>
              <a:schemeClr val="accent3">
                <a:shade val="45000"/>
                <a:satMod val="135000"/>
              </a:schemeClr>
              <a:prstClr val="white"/>
            </a:duotone>
            <a:lum bright="-20000"/>
          </a:blip>
          <a:stretch>
            <a:fillRect/>
          </a:stretch>
        </p:blipFill>
        <p:spPr>
          <a:xfrm>
            <a:off x="6228184" y="3265730"/>
            <a:ext cx="1656184" cy="3046126"/>
          </a:xfrm>
          <a:prstGeom prst="rect">
            <a:avLst/>
          </a:prstGeom>
        </p:spPr>
      </p:pic>
      <p:pic>
        <p:nvPicPr>
          <p:cNvPr id="11" name="Рисунок 10" descr="дом-6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67744" y="251937"/>
            <a:ext cx="5832648" cy="584775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1A210D"/>
                  </a:solidFill>
                </a:ln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НОМИНАЦИЯ</a:t>
            </a:r>
            <a:endParaRPr lang="ru-RU" sz="3200" b="1" spc="50" dirty="0">
              <a:ln w="11430">
                <a:solidFill>
                  <a:srgbClr val="1A210D"/>
                </a:solidFill>
              </a:ln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16416" y="251937"/>
            <a:ext cx="648072" cy="584775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212911"/>
                  </a:solidFill>
                </a:ln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50</a:t>
            </a:r>
            <a:endParaRPr lang="ru-RU" sz="3200" b="1" spc="50" dirty="0">
              <a:ln w="11430">
                <a:solidFill>
                  <a:srgbClr val="212911"/>
                </a:solidFill>
              </a:ln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368695"/>
            <a:ext cx="2664296" cy="19975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827584" y="5301208"/>
            <a:ext cx="76328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i="1" dirty="0" smtClean="0">
                <a:solidFill>
                  <a:srgbClr val="C00000"/>
                </a:solidFill>
                <a:latin typeface="Georgia" pitchFamily="18" charset="0"/>
              </a:rPr>
              <a:t>СМОЛА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763688" y="1052736"/>
            <a:ext cx="712879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b="1" dirty="0" smtClean="0">
                <a:solidFill>
                  <a:srgbClr val="C00000"/>
                </a:solidFill>
                <a:latin typeface="Georgia" pitchFamily="18" charset="0"/>
              </a:rPr>
              <a:t>Как </a:t>
            </a:r>
            <a:r>
              <a:rPr lang="ru-RU" sz="3600" b="1" dirty="0">
                <a:solidFill>
                  <a:srgbClr val="C00000"/>
                </a:solidFill>
                <a:latin typeface="Georgia" pitchFamily="18" charset="0"/>
              </a:rPr>
              <a:t>называется липкий и пахучий сок, выступающий на коре свежесрубленной ели? </a:t>
            </a:r>
            <a:endParaRPr lang="ru-RU" sz="3600" b="1" dirty="0" smtClean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7744" y="251937"/>
            <a:ext cx="5832648" cy="584775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35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351413"/>
                  </a:solidFill>
                </a:ln>
                <a:gradFill flip="none" rotWithShape="1"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89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РАСТЕНИЯ</a:t>
            </a:r>
            <a:endParaRPr lang="ru-RU" sz="3200" b="1" spc="50" dirty="0">
              <a:ln w="11430">
                <a:solidFill>
                  <a:srgbClr val="351413"/>
                </a:solidFill>
              </a:ln>
              <a:gradFill flip="none" rotWithShape="1">
                <a:gsLst>
                  <a:gs pos="25000">
                    <a:schemeClr val="accent2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8900000" scaled="1"/>
                <a:tileRect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4" cstate="screen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50496" y="2951516"/>
            <a:ext cx="1656184" cy="3046126"/>
          </a:xfrm>
          <a:prstGeom prst="rect">
            <a:avLst/>
          </a:prstGeom>
        </p:spPr>
      </p:pic>
      <p:pic>
        <p:nvPicPr>
          <p:cNvPr id="11" name="Рисунок 10" descr="дом-6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2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316416" y="251937"/>
            <a:ext cx="648072" cy="584775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35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351413"/>
                  </a:solidFill>
                </a:ln>
                <a:gradFill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10</a:t>
            </a:r>
            <a:endParaRPr lang="ru-RU" sz="3200" b="1" spc="50" dirty="0">
              <a:ln w="11430">
                <a:solidFill>
                  <a:srgbClr val="351413"/>
                </a:solidFill>
              </a:ln>
              <a:gradFill>
                <a:gsLst>
                  <a:gs pos="25000">
                    <a:schemeClr val="accent2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924944"/>
            <a:ext cx="2512179" cy="25121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1007604" y="5265262"/>
            <a:ext cx="76328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i="1" dirty="0" smtClean="0">
                <a:solidFill>
                  <a:srgbClr val="C00000"/>
                </a:solidFill>
                <a:latin typeface="Georgia" pitchFamily="18" charset="0"/>
              </a:rPr>
              <a:t>НЬЮТОН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763688" y="980728"/>
            <a:ext cx="712879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b="1" dirty="0" smtClean="0">
                <a:solidFill>
                  <a:srgbClr val="C00000"/>
                </a:solidFill>
                <a:latin typeface="Georgia" pitchFamily="18" charset="0"/>
              </a:rPr>
              <a:t>Какой </a:t>
            </a:r>
            <a:r>
              <a:rPr lang="ru-RU" sz="3600" b="1" dirty="0">
                <a:solidFill>
                  <a:srgbClr val="C00000"/>
                </a:solidFill>
                <a:latin typeface="Georgia" pitchFamily="18" charset="0"/>
              </a:rPr>
              <a:t>гениальный ученый прославился благодаря яблоку? </a:t>
            </a:r>
            <a:endParaRPr lang="ru-RU" sz="3600" b="1" dirty="0" smtClean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4" cstate="screen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60232" y="2742356"/>
            <a:ext cx="1656184" cy="3046126"/>
          </a:xfrm>
          <a:prstGeom prst="rect">
            <a:avLst/>
          </a:prstGeom>
        </p:spPr>
      </p:pic>
      <p:pic>
        <p:nvPicPr>
          <p:cNvPr id="11" name="Рисунок 10" descr="дом-6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2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7744" y="251937"/>
            <a:ext cx="5832648" cy="584775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35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>
                  <a:solidFill>
                    <a:srgbClr val="351413"/>
                  </a:solidFill>
                </a:ln>
                <a:gradFill flip="none" rotWithShape="1"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89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РАСТЕНИЯ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16416" y="251937"/>
            <a:ext cx="648072" cy="584775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35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351413"/>
                  </a:solidFill>
                </a:ln>
                <a:gradFill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20</a:t>
            </a:r>
            <a:endParaRPr lang="ru-RU" sz="3200" b="1" spc="50" dirty="0">
              <a:ln w="11430">
                <a:solidFill>
                  <a:srgbClr val="351413"/>
                </a:solidFill>
              </a:ln>
              <a:gradFill>
                <a:gsLst>
                  <a:gs pos="25000">
                    <a:schemeClr val="accent2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309" y="2915169"/>
            <a:ext cx="3123451" cy="2342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827584" y="5157192"/>
            <a:ext cx="76328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i="1" dirty="0" smtClean="0">
                <a:solidFill>
                  <a:srgbClr val="C00000"/>
                </a:solidFill>
                <a:latin typeface="Georgia" pitchFamily="18" charset="0"/>
              </a:rPr>
              <a:t>ТРЮФЕЛИ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954254" y="1052736"/>
            <a:ext cx="701023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b="1" dirty="0" smtClean="0">
                <a:solidFill>
                  <a:srgbClr val="C00000"/>
                </a:solidFill>
                <a:latin typeface="Georgia" pitchFamily="18" charset="0"/>
              </a:rPr>
              <a:t>Какие </a:t>
            </a:r>
            <a:r>
              <a:rPr lang="ru-RU" sz="3600" b="1" dirty="0">
                <a:solidFill>
                  <a:srgbClr val="C00000"/>
                </a:solidFill>
                <a:latin typeface="Georgia" pitchFamily="18" charset="0"/>
              </a:rPr>
              <a:t>грибы ищут специально обученные свиньи? </a:t>
            </a:r>
            <a:endParaRPr lang="ru-RU" sz="3600" b="1" dirty="0" smtClean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4" cstate="screen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54553" y="2708920"/>
            <a:ext cx="1656184" cy="3046126"/>
          </a:xfrm>
          <a:prstGeom prst="rect">
            <a:avLst/>
          </a:prstGeom>
        </p:spPr>
      </p:pic>
      <p:pic>
        <p:nvPicPr>
          <p:cNvPr id="11" name="Рисунок 10" descr="дом-6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2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7744" y="251937"/>
            <a:ext cx="5832648" cy="584775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35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>
                  <a:solidFill>
                    <a:srgbClr val="351413"/>
                  </a:solidFill>
                </a:ln>
                <a:gradFill flip="none" rotWithShape="1"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89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РАСТЕНИЯ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16416" y="251937"/>
            <a:ext cx="648072" cy="584775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35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351413"/>
                  </a:solidFill>
                </a:ln>
                <a:gradFill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30</a:t>
            </a:r>
            <a:endParaRPr lang="ru-RU" sz="3200" b="1" spc="50" dirty="0">
              <a:ln w="11430">
                <a:solidFill>
                  <a:srgbClr val="351413"/>
                </a:solidFill>
              </a:ln>
              <a:gradFill>
                <a:gsLst>
                  <a:gs pos="25000">
                    <a:schemeClr val="accent2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708920"/>
            <a:ext cx="2952328" cy="22164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594376" y="5232987"/>
            <a:ext cx="763284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i="1" dirty="0">
                <a:solidFill>
                  <a:srgbClr val="C00000"/>
                </a:solidFill>
                <a:latin typeface="Georgia" pitchFamily="18" charset="0"/>
              </a:rPr>
              <a:t>Ананас (р</a:t>
            </a:r>
            <a:r>
              <a:rPr lang="en-US" sz="2800" b="1" i="1" dirty="0">
                <a:solidFill>
                  <a:srgbClr val="C00000"/>
                </a:solidFill>
                <a:latin typeface="Georgia" pitchFamily="18" charset="0"/>
              </a:rPr>
              <a:t>in</a:t>
            </a:r>
            <a:r>
              <a:rPr lang="ru-RU" sz="2800" b="1" i="1" dirty="0" err="1">
                <a:solidFill>
                  <a:srgbClr val="C00000"/>
                </a:solidFill>
                <a:latin typeface="Georgia" pitchFamily="18" charset="0"/>
              </a:rPr>
              <a:t>еарр</a:t>
            </a:r>
            <a:r>
              <a:rPr lang="en-US" sz="2800" b="1" i="1" dirty="0">
                <a:solidFill>
                  <a:srgbClr val="C00000"/>
                </a:solidFill>
                <a:latin typeface="Georgia" pitchFamily="18" charset="0"/>
              </a:rPr>
              <a:t>l</a:t>
            </a:r>
            <a:r>
              <a:rPr lang="ru-RU" sz="2800" b="1" i="1" dirty="0">
                <a:solidFill>
                  <a:srgbClr val="C00000"/>
                </a:solidFill>
                <a:latin typeface="Georgia" pitchFamily="18" charset="0"/>
              </a:rPr>
              <a:t>е — ананас, р</a:t>
            </a:r>
            <a:r>
              <a:rPr lang="en-US" sz="2800" b="1" i="1" dirty="0">
                <a:solidFill>
                  <a:srgbClr val="C00000"/>
                </a:solidFill>
                <a:latin typeface="Georgia" pitchFamily="18" charset="0"/>
              </a:rPr>
              <a:t>in</a:t>
            </a:r>
            <a:r>
              <a:rPr lang="ru-RU" sz="2800" b="1" i="1" dirty="0">
                <a:solidFill>
                  <a:srgbClr val="C00000"/>
                </a:solidFill>
                <a:latin typeface="Georgia" pitchFamily="18" charset="0"/>
              </a:rPr>
              <a:t>е — сосна, </a:t>
            </a:r>
            <a:r>
              <a:rPr lang="ru-RU" sz="2800" b="1" i="1" dirty="0" err="1">
                <a:solidFill>
                  <a:srgbClr val="C00000"/>
                </a:solidFill>
                <a:latin typeface="Georgia" pitchFamily="18" charset="0"/>
              </a:rPr>
              <a:t>арр</a:t>
            </a:r>
            <a:r>
              <a:rPr lang="en-US" sz="2800" b="1" i="1" dirty="0">
                <a:solidFill>
                  <a:srgbClr val="C00000"/>
                </a:solidFill>
                <a:latin typeface="Georgia" pitchFamily="18" charset="0"/>
              </a:rPr>
              <a:t>l</a:t>
            </a:r>
            <a:r>
              <a:rPr lang="ru-RU" sz="2800" b="1" i="1" dirty="0">
                <a:solidFill>
                  <a:srgbClr val="C00000"/>
                </a:solidFill>
                <a:latin typeface="Georgia" pitchFamily="18" charset="0"/>
              </a:rPr>
              <a:t>е — яблоко.)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109529" y="980495"/>
            <a:ext cx="6696744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200" b="1" dirty="0" smtClean="0">
                <a:solidFill>
                  <a:srgbClr val="C00000"/>
                </a:solidFill>
                <a:latin typeface="Georgia" pitchFamily="18" charset="0"/>
              </a:rPr>
              <a:t>Как </a:t>
            </a:r>
            <a:r>
              <a:rPr lang="ru-RU" sz="3200" b="1" dirty="0">
                <a:solidFill>
                  <a:srgbClr val="C00000"/>
                </a:solidFill>
                <a:latin typeface="Georgia" pitchFamily="18" charset="0"/>
              </a:rPr>
              <a:t>вы думаете, название, какого плода по-английски состоит как бы из двух слов в одном - сосна и яблоко? </a:t>
            </a:r>
            <a:endParaRPr lang="ru-RU" sz="3200" b="1" dirty="0" smtClean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4" cstate="screen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72200" y="3140968"/>
            <a:ext cx="1656184" cy="3046126"/>
          </a:xfrm>
          <a:prstGeom prst="rect">
            <a:avLst/>
          </a:prstGeom>
        </p:spPr>
      </p:pic>
      <p:pic>
        <p:nvPicPr>
          <p:cNvPr id="11" name="Рисунок 10" descr="дом-6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2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7744" y="251937"/>
            <a:ext cx="5832648" cy="584775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35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>
                  <a:solidFill>
                    <a:srgbClr val="351413"/>
                  </a:solidFill>
                </a:ln>
                <a:gradFill flip="none" rotWithShape="1"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89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РАСТЕНИЯ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16416" y="251937"/>
            <a:ext cx="648072" cy="584775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35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351413"/>
                  </a:solidFill>
                </a:ln>
                <a:gradFill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40</a:t>
            </a:r>
            <a:endParaRPr lang="ru-RU" sz="3200" b="1" spc="50" dirty="0">
              <a:ln w="11430">
                <a:solidFill>
                  <a:srgbClr val="351413"/>
                </a:solidFill>
              </a:ln>
              <a:gradFill>
                <a:gsLst>
                  <a:gs pos="25000">
                    <a:schemeClr val="accent2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042598"/>
            <a:ext cx="3028950" cy="2047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711964" y="4765359"/>
            <a:ext cx="76328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i="1" dirty="0" smtClean="0">
                <a:solidFill>
                  <a:srgbClr val="C00000"/>
                </a:solidFill>
                <a:latin typeface="Georgia" pitchFamily="18" charset="0"/>
              </a:rPr>
              <a:t>ОСИНЫ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267743" y="1052736"/>
            <a:ext cx="669674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b="1" dirty="0" smtClean="0">
                <a:solidFill>
                  <a:srgbClr val="C00000"/>
                </a:solidFill>
                <a:latin typeface="Georgia" pitchFamily="18" charset="0"/>
              </a:rPr>
              <a:t>Из </a:t>
            </a:r>
            <a:r>
              <a:rPr lang="ru-RU" sz="3600" b="1" dirty="0">
                <a:solidFill>
                  <a:srgbClr val="C00000"/>
                </a:solidFill>
                <a:latin typeface="Georgia" pitchFamily="18" charset="0"/>
              </a:rPr>
              <a:t>древесины какого дерева делают спички? </a:t>
            </a:r>
            <a:endParaRPr lang="ru-RU" sz="3600" b="1" dirty="0" smtClean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4" cstate="screen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513637" y="2564904"/>
            <a:ext cx="1656184" cy="3046126"/>
          </a:xfrm>
          <a:prstGeom prst="rect">
            <a:avLst/>
          </a:prstGeom>
        </p:spPr>
      </p:pic>
      <p:pic>
        <p:nvPicPr>
          <p:cNvPr id="11" name="Рисунок 10" descr="дом-6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2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7744" y="251937"/>
            <a:ext cx="5832648" cy="584775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35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>
                  <a:solidFill>
                    <a:srgbClr val="351413"/>
                  </a:solidFill>
                </a:ln>
                <a:gradFill flip="none" rotWithShape="1"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89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РАСТЕНИЯ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16416" y="251937"/>
            <a:ext cx="648072" cy="584775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35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351413"/>
                  </a:solidFill>
                </a:ln>
                <a:gradFill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50</a:t>
            </a:r>
            <a:endParaRPr lang="ru-RU" sz="3200" b="1" spc="50" dirty="0">
              <a:ln w="11430">
                <a:solidFill>
                  <a:srgbClr val="351413"/>
                </a:solidFill>
              </a:ln>
              <a:gradFill>
                <a:gsLst>
                  <a:gs pos="25000">
                    <a:schemeClr val="accent2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177" y="2498314"/>
            <a:ext cx="3241158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1187624" y="5157192"/>
            <a:ext cx="76328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i="1" dirty="0" smtClean="0">
                <a:solidFill>
                  <a:srgbClr val="002060"/>
                </a:solidFill>
                <a:latin typeface="Georgia" pitchFamily="18" charset="0"/>
              </a:rPr>
              <a:t>ЛИОН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691680" y="1052736"/>
            <a:ext cx="698406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b="1" dirty="0" smtClean="0">
                <a:solidFill>
                  <a:srgbClr val="002060"/>
                </a:solidFill>
                <a:latin typeface="Georgia" pitchFamily="18" charset="0"/>
              </a:rPr>
              <a:t>Назовите </a:t>
            </a:r>
            <a:r>
              <a:rPr lang="ru-RU" sz="3600" b="1" dirty="0">
                <a:solidFill>
                  <a:srgbClr val="002060"/>
                </a:solidFill>
                <a:latin typeface="Georgia" pitchFamily="18" charset="0"/>
              </a:rPr>
              <a:t>львиный город Франции или кинофильм? </a:t>
            </a:r>
            <a:endParaRPr lang="ru-RU" sz="3600" b="1" dirty="0" smtClean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44208" y="2519318"/>
            <a:ext cx="1656184" cy="3046126"/>
          </a:xfrm>
          <a:prstGeom prst="rect">
            <a:avLst/>
          </a:prstGeom>
        </p:spPr>
      </p:pic>
      <p:pic>
        <p:nvPicPr>
          <p:cNvPr id="11" name="Рисунок 10" descr="дом-6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7744" y="260648"/>
            <a:ext cx="5832648" cy="584775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35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</a:gra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БИОГЕОГРАФИЯ</a:t>
            </a:r>
            <a:endParaRPr lang="ru-RU" sz="3200" b="1" spc="50" dirty="0">
              <a:ln w="1143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16416" y="260648"/>
            <a:ext cx="648072" cy="584775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35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ru-RU" sz="3200" b="1" spc="50" dirty="0">
              <a:ln w="11430">
                <a:solidFill>
                  <a:schemeClr val="tx2">
                    <a:lumMod val="5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420888"/>
            <a:ext cx="3824501" cy="2543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686813" y="5013176"/>
            <a:ext cx="76328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i="1" dirty="0" smtClean="0">
                <a:solidFill>
                  <a:srgbClr val="002060"/>
                </a:solidFill>
                <a:latin typeface="Georgia" pitchFamily="18" charset="0"/>
              </a:rPr>
              <a:t>В АНТАРКТИДЕ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094112" y="1037357"/>
            <a:ext cx="694238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b="1" dirty="0" smtClean="0">
                <a:solidFill>
                  <a:srgbClr val="002060"/>
                </a:solidFill>
                <a:latin typeface="Georgia" pitchFamily="18" charset="0"/>
              </a:rPr>
              <a:t>На </a:t>
            </a:r>
            <a:r>
              <a:rPr lang="ru-RU" sz="3600" b="1" dirty="0">
                <a:solidFill>
                  <a:srgbClr val="002060"/>
                </a:solidFill>
                <a:latin typeface="Georgia" pitchFamily="18" charset="0"/>
              </a:rPr>
              <a:t>каком материке нет змей? </a:t>
            </a:r>
            <a:endParaRPr lang="ru-RU" sz="3600" b="1" dirty="0" smtClean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14086" y="2228660"/>
            <a:ext cx="1656184" cy="3046126"/>
          </a:xfrm>
          <a:prstGeom prst="rect">
            <a:avLst/>
          </a:prstGeom>
        </p:spPr>
      </p:pic>
      <p:pic>
        <p:nvPicPr>
          <p:cNvPr id="11" name="Рисунок 10" descr="дом-6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7744" y="260648"/>
            <a:ext cx="5832648" cy="584775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35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</a:gra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БИОГЕОГРАФИЯ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16416" y="260648"/>
            <a:ext cx="648072" cy="584775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35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ru-RU" sz="3200" b="1" spc="50" dirty="0">
              <a:ln w="11430">
                <a:solidFill>
                  <a:schemeClr val="tx2">
                    <a:lumMod val="5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431783"/>
            <a:ext cx="5039065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 descr="Рисунок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" y="0"/>
            <a:ext cx="9121688" cy="6858000"/>
          </a:xfrm>
          <a:prstGeom prst="rect">
            <a:avLst/>
          </a:prstGeom>
        </p:spPr>
      </p:pic>
      <p:sp>
        <p:nvSpPr>
          <p:cNvPr id="3119" name="AutoShape 4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088" y="2132856"/>
            <a:ext cx="503114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35000">
                <a:schemeClr val="accent4">
                  <a:lumMod val="20000"/>
                  <a:lumOff val="80000"/>
                </a:schemeClr>
              </a:gs>
              <a:gs pos="100000">
                <a:srgbClr val="F2EFF5"/>
              </a:gs>
            </a:gsLst>
          </a:gra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/>
              <a:t>10</a:t>
            </a:r>
          </a:p>
        </p:txBody>
      </p:sp>
      <p:sp>
        <p:nvSpPr>
          <p:cNvPr id="3121" name="AutoShape 49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6084168" y="2132856"/>
            <a:ext cx="503114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35000">
                <a:schemeClr val="accent4">
                  <a:lumMod val="20000"/>
                  <a:lumOff val="80000"/>
                </a:schemeClr>
              </a:gs>
              <a:gs pos="100000">
                <a:srgbClr val="F2EFF5"/>
              </a:gs>
            </a:gsLst>
          </a:gra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/>
              <a:t>20</a:t>
            </a:r>
          </a:p>
        </p:txBody>
      </p:sp>
      <p:sp>
        <p:nvSpPr>
          <p:cNvPr id="3122" name="AutoShape 50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804820" y="2132856"/>
            <a:ext cx="503114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35000">
                <a:schemeClr val="accent4">
                  <a:lumMod val="20000"/>
                  <a:lumOff val="80000"/>
                </a:schemeClr>
              </a:gs>
              <a:gs pos="100000">
                <a:srgbClr val="F2EFF5"/>
              </a:gs>
            </a:gsLst>
          </a:gra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/>
              <a:t>30</a:t>
            </a:r>
          </a:p>
        </p:txBody>
      </p:sp>
      <p:sp>
        <p:nvSpPr>
          <p:cNvPr id="3123" name="AutoShape 51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7524900" y="2132856"/>
            <a:ext cx="503114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35000">
                <a:schemeClr val="accent4">
                  <a:lumMod val="20000"/>
                  <a:lumOff val="80000"/>
                </a:schemeClr>
              </a:gs>
              <a:gs pos="100000">
                <a:srgbClr val="F2EFF5"/>
              </a:gs>
            </a:gsLst>
          </a:gra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40</a:t>
            </a:r>
          </a:p>
        </p:txBody>
      </p:sp>
      <p:sp>
        <p:nvSpPr>
          <p:cNvPr id="3124" name="AutoShape 52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8244408" y="2132856"/>
            <a:ext cx="503114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35000">
                <a:schemeClr val="accent4">
                  <a:lumMod val="20000"/>
                  <a:lumOff val="80000"/>
                </a:schemeClr>
              </a:gs>
              <a:gs pos="100000">
                <a:srgbClr val="F2EFF5"/>
              </a:gs>
            </a:gsLst>
          </a:gra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/>
              <a:t>50</a:t>
            </a:r>
          </a:p>
        </p:txBody>
      </p:sp>
      <p:sp>
        <p:nvSpPr>
          <p:cNvPr id="3125" name="AutoShape 53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5364088" y="2852936"/>
            <a:ext cx="503114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10</a:t>
            </a:r>
          </a:p>
        </p:txBody>
      </p:sp>
      <p:sp>
        <p:nvSpPr>
          <p:cNvPr id="3126" name="AutoShape 54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6084168" y="2852936"/>
            <a:ext cx="503114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/>
              <a:t>20</a:t>
            </a:r>
          </a:p>
        </p:txBody>
      </p:sp>
      <p:sp>
        <p:nvSpPr>
          <p:cNvPr id="3127" name="AutoShape 55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6804820" y="2852936"/>
            <a:ext cx="503114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/>
              <a:t>30</a:t>
            </a:r>
          </a:p>
        </p:txBody>
      </p:sp>
      <p:sp>
        <p:nvSpPr>
          <p:cNvPr id="3128" name="AutoShape 56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7524900" y="2852936"/>
            <a:ext cx="503114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/>
              <a:t>40</a:t>
            </a:r>
          </a:p>
        </p:txBody>
      </p:sp>
      <p:sp>
        <p:nvSpPr>
          <p:cNvPr id="3129" name="AutoShape 57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8244408" y="2852936"/>
            <a:ext cx="503114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/>
              <a:t>50</a:t>
            </a:r>
          </a:p>
        </p:txBody>
      </p:sp>
      <p:sp>
        <p:nvSpPr>
          <p:cNvPr id="3130" name="AutoShape 58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5364088" y="3573016"/>
            <a:ext cx="503114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5000">
                <a:schemeClr val="accent2">
                  <a:lumMod val="20000"/>
                  <a:lumOff val="80000"/>
                </a:schemeClr>
              </a:gs>
              <a:gs pos="100000">
                <a:srgbClr val="F6E7E6"/>
              </a:gs>
            </a:gsLst>
          </a:gra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10</a:t>
            </a:r>
          </a:p>
        </p:txBody>
      </p:sp>
      <p:sp>
        <p:nvSpPr>
          <p:cNvPr id="3131" name="AutoShape 59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6084168" y="3573016"/>
            <a:ext cx="503114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5000">
                <a:schemeClr val="accent2">
                  <a:lumMod val="20000"/>
                  <a:lumOff val="80000"/>
                </a:schemeClr>
              </a:gs>
              <a:gs pos="100000">
                <a:srgbClr val="F6E7E6"/>
              </a:gs>
            </a:gsLst>
          </a:gra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20</a:t>
            </a:r>
          </a:p>
        </p:txBody>
      </p:sp>
      <p:sp>
        <p:nvSpPr>
          <p:cNvPr id="3132" name="AutoShape 60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6804820" y="3573016"/>
            <a:ext cx="503114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5000">
                <a:schemeClr val="accent2">
                  <a:lumMod val="20000"/>
                  <a:lumOff val="80000"/>
                </a:schemeClr>
              </a:gs>
              <a:gs pos="100000">
                <a:srgbClr val="F6E7E6"/>
              </a:gs>
            </a:gsLst>
          </a:gra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30</a:t>
            </a:r>
          </a:p>
        </p:txBody>
      </p:sp>
      <p:sp>
        <p:nvSpPr>
          <p:cNvPr id="3133" name="AutoShape 61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7524900" y="3573016"/>
            <a:ext cx="503114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5000">
                <a:schemeClr val="accent2">
                  <a:lumMod val="20000"/>
                  <a:lumOff val="80000"/>
                </a:schemeClr>
              </a:gs>
              <a:gs pos="100000">
                <a:srgbClr val="F6E7E6"/>
              </a:gs>
            </a:gsLst>
          </a:gra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40</a:t>
            </a:r>
          </a:p>
        </p:txBody>
      </p:sp>
      <p:sp>
        <p:nvSpPr>
          <p:cNvPr id="3134" name="AutoShape 62">
            <a:hlinkClick r:id="rId18" action="ppaction://hlinksldjump"/>
          </p:cNvPr>
          <p:cNvSpPr>
            <a:spLocks noChangeArrowheads="1"/>
          </p:cNvSpPr>
          <p:nvPr/>
        </p:nvSpPr>
        <p:spPr bwMode="auto">
          <a:xfrm>
            <a:off x="8244408" y="3573016"/>
            <a:ext cx="503114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5000">
                <a:schemeClr val="accent2">
                  <a:lumMod val="20000"/>
                  <a:lumOff val="80000"/>
                </a:schemeClr>
              </a:gs>
              <a:gs pos="100000">
                <a:srgbClr val="F6E7E6"/>
              </a:gs>
            </a:gsLst>
          </a:gra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50</a:t>
            </a:r>
          </a:p>
        </p:txBody>
      </p:sp>
      <p:sp>
        <p:nvSpPr>
          <p:cNvPr id="3135" name="AutoShape 63">
            <a:hlinkClick r:id="rId19" action="ppaction://hlinksldjump"/>
          </p:cNvPr>
          <p:cNvSpPr>
            <a:spLocks noChangeArrowheads="1"/>
          </p:cNvSpPr>
          <p:nvPr/>
        </p:nvSpPr>
        <p:spPr bwMode="auto">
          <a:xfrm>
            <a:off x="5364088" y="4293096"/>
            <a:ext cx="503114" cy="503040"/>
          </a:xfrm>
          <a:prstGeom prst="bevel">
            <a:avLst>
              <a:gd name="adj" fmla="val 772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/>
              <a:t>10</a:t>
            </a:r>
          </a:p>
        </p:txBody>
      </p:sp>
      <p:sp>
        <p:nvSpPr>
          <p:cNvPr id="3136" name="AutoShape 64">
            <a:hlinkClick r:id="rId20" action="ppaction://hlinksldjump"/>
          </p:cNvPr>
          <p:cNvSpPr>
            <a:spLocks noChangeArrowheads="1"/>
          </p:cNvSpPr>
          <p:nvPr/>
        </p:nvSpPr>
        <p:spPr bwMode="auto">
          <a:xfrm>
            <a:off x="6084168" y="4293096"/>
            <a:ext cx="503114" cy="503040"/>
          </a:xfrm>
          <a:prstGeom prst="bevel">
            <a:avLst>
              <a:gd name="adj" fmla="val 772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/>
              <a:t>20</a:t>
            </a:r>
          </a:p>
        </p:txBody>
      </p:sp>
      <p:sp>
        <p:nvSpPr>
          <p:cNvPr id="3137" name="AutoShape 65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6804820" y="4293096"/>
            <a:ext cx="503114" cy="503040"/>
          </a:xfrm>
          <a:prstGeom prst="bevel">
            <a:avLst>
              <a:gd name="adj" fmla="val 772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/>
              <a:t>30</a:t>
            </a:r>
          </a:p>
        </p:txBody>
      </p:sp>
      <p:sp>
        <p:nvSpPr>
          <p:cNvPr id="3138" name="AutoShape 66">
            <a:hlinkClick r:id="rId22" action="ppaction://hlinksldjump"/>
          </p:cNvPr>
          <p:cNvSpPr>
            <a:spLocks noChangeArrowheads="1"/>
          </p:cNvSpPr>
          <p:nvPr/>
        </p:nvSpPr>
        <p:spPr bwMode="auto">
          <a:xfrm>
            <a:off x="7596336" y="4293096"/>
            <a:ext cx="503114" cy="503040"/>
          </a:xfrm>
          <a:prstGeom prst="bevel">
            <a:avLst>
              <a:gd name="adj" fmla="val 772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/>
              <a:t>40</a:t>
            </a:r>
          </a:p>
        </p:txBody>
      </p:sp>
      <p:sp>
        <p:nvSpPr>
          <p:cNvPr id="3139" name="AutoShape 67">
            <a:hlinkClick r:id="rId23" action="ppaction://hlinksldjump"/>
          </p:cNvPr>
          <p:cNvSpPr>
            <a:spLocks noChangeArrowheads="1"/>
          </p:cNvSpPr>
          <p:nvPr/>
        </p:nvSpPr>
        <p:spPr bwMode="auto">
          <a:xfrm>
            <a:off x="8244408" y="4293096"/>
            <a:ext cx="503114" cy="503040"/>
          </a:xfrm>
          <a:prstGeom prst="bevel">
            <a:avLst>
              <a:gd name="adj" fmla="val 772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50</a:t>
            </a:r>
          </a:p>
        </p:txBody>
      </p:sp>
      <p:sp>
        <p:nvSpPr>
          <p:cNvPr id="3140" name="AutoShape 68">
            <a:hlinkClick r:id="rId24" action="ppaction://hlinksldjump"/>
          </p:cNvPr>
          <p:cNvSpPr>
            <a:spLocks noChangeArrowheads="1"/>
          </p:cNvSpPr>
          <p:nvPr/>
        </p:nvSpPr>
        <p:spPr bwMode="auto">
          <a:xfrm>
            <a:off x="5365030" y="5014192"/>
            <a:ext cx="503114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35000">
                <a:schemeClr val="accent6">
                  <a:lumMod val="20000"/>
                  <a:lumOff val="80000"/>
                </a:schemeClr>
              </a:gs>
              <a:gs pos="100000">
                <a:srgbClr val="FDE8D7"/>
              </a:gs>
            </a:gsLst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10</a:t>
            </a:r>
          </a:p>
        </p:txBody>
      </p:sp>
      <p:sp>
        <p:nvSpPr>
          <p:cNvPr id="3142" name="AutoShape 70">
            <a:hlinkClick r:id="rId25" action="ppaction://hlinksldjump"/>
          </p:cNvPr>
          <p:cNvSpPr>
            <a:spLocks noChangeArrowheads="1"/>
          </p:cNvSpPr>
          <p:nvPr/>
        </p:nvSpPr>
        <p:spPr bwMode="auto">
          <a:xfrm>
            <a:off x="6085110" y="5014192"/>
            <a:ext cx="503114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35000">
                <a:schemeClr val="accent6">
                  <a:lumMod val="20000"/>
                  <a:lumOff val="80000"/>
                </a:schemeClr>
              </a:gs>
              <a:gs pos="100000">
                <a:srgbClr val="FDE8D7"/>
              </a:gs>
            </a:gsLst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20</a:t>
            </a:r>
          </a:p>
        </p:txBody>
      </p:sp>
      <p:sp>
        <p:nvSpPr>
          <p:cNvPr id="3143" name="AutoShape 71">
            <a:hlinkClick r:id="rId26" action="ppaction://hlinksldjump"/>
          </p:cNvPr>
          <p:cNvSpPr>
            <a:spLocks noChangeArrowheads="1"/>
          </p:cNvSpPr>
          <p:nvPr/>
        </p:nvSpPr>
        <p:spPr bwMode="auto">
          <a:xfrm>
            <a:off x="6877198" y="5014192"/>
            <a:ext cx="503114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35000">
                <a:schemeClr val="accent6">
                  <a:lumMod val="20000"/>
                  <a:lumOff val="80000"/>
                </a:schemeClr>
              </a:gs>
              <a:gs pos="100000">
                <a:srgbClr val="FDE8D7"/>
              </a:gs>
            </a:gsLst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/>
              <a:t>30</a:t>
            </a:r>
          </a:p>
        </p:txBody>
      </p:sp>
      <p:sp>
        <p:nvSpPr>
          <p:cNvPr id="3144" name="AutoShape 72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7597278" y="5014192"/>
            <a:ext cx="503114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35000">
                <a:schemeClr val="accent6">
                  <a:lumMod val="20000"/>
                  <a:lumOff val="80000"/>
                </a:schemeClr>
              </a:gs>
              <a:gs pos="100000">
                <a:srgbClr val="FDE8D7"/>
              </a:gs>
            </a:gsLst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40</a:t>
            </a:r>
          </a:p>
        </p:txBody>
      </p:sp>
      <p:sp>
        <p:nvSpPr>
          <p:cNvPr id="3145" name="AutoShape 73">
            <a:hlinkClick r:id="rId28" action="ppaction://hlinksldjump"/>
          </p:cNvPr>
          <p:cNvSpPr>
            <a:spLocks noChangeArrowheads="1"/>
          </p:cNvSpPr>
          <p:nvPr/>
        </p:nvSpPr>
        <p:spPr bwMode="auto">
          <a:xfrm>
            <a:off x="8245350" y="5014192"/>
            <a:ext cx="503114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35000">
                <a:schemeClr val="accent6">
                  <a:lumMod val="20000"/>
                  <a:lumOff val="80000"/>
                </a:schemeClr>
              </a:gs>
              <a:gs pos="100000">
                <a:srgbClr val="FDE8D7"/>
              </a:gs>
            </a:gsLst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50</a:t>
            </a:r>
          </a:p>
        </p:txBody>
      </p:sp>
      <p:sp>
        <p:nvSpPr>
          <p:cNvPr id="2" name="AutoShape 47"/>
          <p:cNvSpPr>
            <a:spLocks noChangeArrowheads="1"/>
          </p:cNvSpPr>
          <p:nvPr/>
        </p:nvSpPr>
        <p:spPr bwMode="auto">
          <a:xfrm>
            <a:off x="1979712" y="2132856"/>
            <a:ext cx="2951559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35000">
                <a:schemeClr val="accent4">
                  <a:lumMod val="20000"/>
                  <a:lumOff val="80000"/>
                </a:schemeClr>
              </a:gs>
              <a:gs pos="100000">
                <a:srgbClr val="F2EFF5"/>
              </a:gs>
            </a:gsLst>
          </a:gra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400" b="1" cap="all" dirty="0" smtClean="0">
                <a:latin typeface="Times New Roman" pitchFamily="18" charset="0"/>
                <a:cs typeface="Times New Roman" pitchFamily="18" charset="0"/>
              </a:rPr>
              <a:t>животные</a:t>
            </a:r>
            <a:endParaRPr lang="ru-RU" sz="2400" b="1" cap="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68"/>
          <p:cNvSpPr>
            <a:spLocks noChangeArrowheads="1"/>
          </p:cNvSpPr>
          <p:nvPr/>
        </p:nvSpPr>
        <p:spPr bwMode="auto">
          <a:xfrm>
            <a:off x="1979712" y="5013176"/>
            <a:ext cx="2951559" cy="50400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35000">
                <a:schemeClr val="accent6">
                  <a:lumMod val="20000"/>
                  <a:lumOff val="80000"/>
                </a:schemeClr>
              </a:gs>
              <a:gs pos="100000">
                <a:srgbClr val="FDE8D7"/>
              </a:gs>
            </a:gsLst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400" b="1" cap="all" dirty="0" smtClean="0">
                <a:latin typeface="Times New Roman" pitchFamily="18" charset="0"/>
                <a:cs typeface="Times New Roman" pitchFamily="18" charset="0"/>
              </a:rPr>
              <a:t>чемпионы</a:t>
            </a:r>
            <a:endParaRPr lang="ru-RU" sz="2400" b="1" cap="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47"/>
          <p:cNvSpPr>
            <a:spLocks noChangeArrowheads="1"/>
          </p:cNvSpPr>
          <p:nvPr/>
        </p:nvSpPr>
        <p:spPr bwMode="auto">
          <a:xfrm>
            <a:off x="1979712" y="4293096"/>
            <a:ext cx="2951559" cy="503039"/>
          </a:xfrm>
          <a:prstGeom prst="bevel">
            <a:avLst>
              <a:gd name="adj" fmla="val 772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400" b="1" cap="all" dirty="0" smtClean="0">
                <a:latin typeface="Times New Roman" pitchFamily="18" charset="0"/>
                <a:cs typeface="Times New Roman" pitchFamily="18" charset="0"/>
              </a:rPr>
              <a:t>биогеография</a:t>
            </a:r>
            <a:endParaRPr lang="ru-RU" sz="2400" b="1" cap="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47"/>
          <p:cNvSpPr>
            <a:spLocks noChangeArrowheads="1"/>
          </p:cNvSpPr>
          <p:nvPr/>
        </p:nvSpPr>
        <p:spPr bwMode="auto">
          <a:xfrm>
            <a:off x="1979712" y="2852936"/>
            <a:ext cx="2951559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400" b="1" cap="all" dirty="0" smtClean="0">
                <a:latin typeface="Times New Roman" pitchFamily="18" charset="0"/>
                <a:cs typeface="Times New Roman" pitchFamily="18" charset="0"/>
              </a:rPr>
              <a:t>анатомия</a:t>
            </a:r>
            <a:endParaRPr lang="ru-RU" sz="2400" b="1" cap="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47"/>
          <p:cNvSpPr>
            <a:spLocks noChangeArrowheads="1"/>
          </p:cNvSpPr>
          <p:nvPr/>
        </p:nvSpPr>
        <p:spPr bwMode="auto">
          <a:xfrm>
            <a:off x="1979712" y="3573016"/>
            <a:ext cx="2951559" cy="503039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5000">
                <a:schemeClr val="accent2">
                  <a:lumMod val="20000"/>
                  <a:lumOff val="80000"/>
                </a:schemeClr>
              </a:gs>
              <a:gs pos="100000">
                <a:srgbClr val="F6E7E6"/>
              </a:gs>
            </a:gsLst>
          </a:gra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400" b="1" cap="all" dirty="0" smtClean="0">
                <a:latin typeface="Times New Roman" pitchFamily="18" charset="0"/>
                <a:cs typeface="Times New Roman" pitchFamily="18" charset="0"/>
              </a:rPr>
              <a:t>растения</a:t>
            </a:r>
            <a:endParaRPr lang="ru-RU" sz="2400" b="1" cap="al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Рисунок 37" descr="Рисунок40.png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29" cstate="screen"/>
          <a:srcRect/>
          <a:stretch>
            <a:fillRect/>
          </a:stretch>
        </p:blipFill>
        <p:spPr>
          <a:xfrm>
            <a:off x="7740352" y="6381328"/>
            <a:ext cx="1152128" cy="300800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2488411" y="116632"/>
            <a:ext cx="613661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Интерактивная игра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298" name="Picture 2" descr="http://img-fotki.yandex.ru/get/6212/160878850.8c/0_76668_4259918f_XL"/>
          <p:cNvPicPr>
            <a:picLocks noChangeAspect="1" noChangeArrowheads="1"/>
          </p:cNvPicPr>
          <p:nvPr/>
        </p:nvPicPr>
        <p:blipFill>
          <a:blip r:embed="rId30" cstate="screen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779912" y="1268760"/>
            <a:ext cx="2736304" cy="578044"/>
          </a:xfrm>
          <a:prstGeom prst="rect">
            <a:avLst/>
          </a:prstGeom>
          <a:noFill/>
        </p:spPr>
      </p:pic>
      <p:pic>
        <p:nvPicPr>
          <p:cNvPr id="37" name="Picture 2" descr="http://img-fotki.yandex.ru/get/6212/160878850.8c/0_76668_4259918f_XL"/>
          <p:cNvPicPr>
            <a:picLocks noChangeAspect="1" noChangeArrowheads="1"/>
          </p:cNvPicPr>
          <p:nvPr/>
        </p:nvPicPr>
        <p:blipFill>
          <a:blip r:embed="rId31" cstate="screen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flipV="1">
            <a:off x="3779912" y="5844868"/>
            <a:ext cx="2880320" cy="608468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" dur="indefinite"/>
                                        <p:tgtEl>
                                          <p:spTgt spid="3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1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3" dur="indefinite"/>
                                        <p:tgtEl>
                                          <p:spTgt spid="3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1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9" dur="indefinite"/>
                                        <p:tgtEl>
                                          <p:spTgt spid="3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1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25" dur="indefinite"/>
                                        <p:tgtEl>
                                          <p:spTgt spid="3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31" dur="indefinite"/>
                                        <p:tgtEl>
                                          <p:spTgt spid="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1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37" dur="indefinite"/>
                                        <p:tgtEl>
                                          <p:spTgt spid="3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31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43" dur="indefinite"/>
                                        <p:tgtEl>
                                          <p:spTgt spid="3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31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49" dur="indefinite"/>
                                        <p:tgtEl>
                                          <p:spTgt spid="3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31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55" dur="indefinite"/>
                                        <p:tgtEl>
                                          <p:spTgt spid="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31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1" dur="indefinite"/>
                                        <p:tgtEl>
                                          <p:spTgt spid="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3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7" dur="indefinite"/>
                                        <p:tgtEl>
                                          <p:spTgt spid="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31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3" dur="indefinite"/>
                                        <p:tgtEl>
                                          <p:spTgt spid="3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31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9" dur="indefinite"/>
                                        <p:tgtEl>
                                          <p:spTgt spid="3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31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85" dur="indefinite"/>
                                        <p:tgtEl>
                                          <p:spTgt spid="3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31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91" dur="indefinite"/>
                                        <p:tgtEl>
                                          <p:spTgt spid="3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31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97" dur="indefinite"/>
                                        <p:tgtEl>
                                          <p:spTgt spid="3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2" dur="indefinite"/>
                                        <p:tgtEl>
                                          <p:spTgt spid="31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03" dur="indefinite"/>
                                        <p:tgtEl>
                                          <p:spTgt spid="3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8" dur="indefinite"/>
                                        <p:tgtEl>
                                          <p:spTgt spid="31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09" dur="indefinite"/>
                                        <p:tgtEl>
                                          <p:spTgt spid="3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4" dur="indefinite"/>
                                        <p:tgtEl>
                                          <p:spTgt spid="31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15" dur="indefinite"/>
                                        <p:tgtEl>
                                          <p:spTgt spid="3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0" dur="indefinite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21" dur="indefinite"/>
                                        <p:tgtEl>
                                          <p:spTgt spid="3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6" dur="indefinite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27" dur="indefinite"/>
                                        <p:tgtEl>
                                          <p:spTgt spid="3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2" dur="indefinite"/>
                                        <p:tgtEl>
                                          <p:spTgt spid="31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33" dur="indefinite"/>
                                        <p:tgtEl>
                                          <p:spTgt spid="3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8" dur="indefinite"/>
                                        <p:tgtEl>
                                          <p:spTgt spid="31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39" dur="indefinite"/>
                                        <p:tgtEl>
                                          <p:spTgt spid="3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3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4" dur="indefinite"/>
                                        <p:tgtEl>
                                          <p:spTgt spid="31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45" dur="indefinite"/>
                                        <p:tgtEl>
                                          <p:spTgt spid="3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0" dur="indefinite"/>
                                        <p:tgtEl>
                                          <p:spTgt spid="31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51" dur="indefinite"/>
                                        <p:tgtEl>
                                          <p:spTgt spid="3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5"/>
                  </p:tgtEl>
                </p:cond>
              </p:nextCondLst>
            </p:seq>
          </p:childTnLst>
        </p:cTn>
      </p:par>
    </p:tnLst>
    <p:bldLst>
      <p:bldP spid="3119" grpId="0" animBg="1"/>
      <p:bldP spid="3121" grpId="0" animBg="1"/>
      <p:bldP spid="3122" grpId="0" animBg="1"/>
      <p:bldP spid="3123" grpId="0" animBg="1"/>
      <p:bldP spid="3124" grpId="0" animBg="1"/>
      <p:bldP spid="3125" grpId="0" animBg="1"/>
      <p:bldP spid="3126" grpId="0" animBg="1"/>
      <p:bldP spid="3127" grpId="0" animBg="1"/>
      <p:bldP spid="3128" grpId="0" animBg="1"/>
      <p:bldP spid="3129" grpId="0" animBg="1"/>
      <p:bldP spid="3130" grpId="0" animBg="1"/>
      <p:bldP spid="3131" grpId="0" animBg="1"/>
      <p:bldP spid="3132" grpId="0" animBg="1"/>
      <p:bldP spid="3133" grpId="0" animBg="1"/>
      <p:bldP spid="3134" grpId="0" animBg="1"/>
      <p:bldP spid="3135" grpId="0" animBg="1"/>
      <p:bldP spid="3136" grpId="0" animBg="1"/>
      <p:bldP spid="3137" grpId="0" animBg="1"/>
      <p:bldP spid="3138" grpId="0" animBg="1"/>
      <p:bldP spid="3139" grpId="0" animBg="1"/>
      <p:bldP spid="3140" grpId="0" animBg="1"/>
      <p:bldP spid="3142" grpId="0" animBg="1"/>
      <p:bldP spid="3143" grpId="0" animBg="1"/>
      <p:bldP spid="3144" grpId="0" animBg="1"/>
      <p:bldP spid="314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755576" y="5157192"/>
            <a:ext cx="76328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i="1" dirty="0" smtClean="0">
                <a:solidFill>
                  <a:srgbClr val="002060"/>
                </a:solidFill>
                <a:latin typeface="Georgia" pitchFamily="18" charset="0"/>
              </a:rPr>
              <a:t>ВЕРБЛЮД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979712" y="980728"/>
            <a:ext cx="691276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Японцы </a:t>
            </a:r>
            <a:r>
              <a:rPr lang="ru-RU" sz="2800" b="1" dirty="0">
                <a:solidFill>
                  <a:srgbClr val="002060"/>
                </a:solidFill>
                <a:latin typeface="Georgia" pitchFamily="18" charset="0"/>
              </a:rPr>
              <a:t>называют это парнокопытное животное “лошадь с распухшей спиной”. Что это </a:t>
            </a:r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за животное</a:t>
            </a:r>
            <a:r>
              <a:rPr lang="ru-RU" sz="2800" b="1" dirty="0">
                <a:solidFill>
                  <a:srgbClr val="002060"/>
                </a:solidFill>
                <a:latin typeface="Georgia" pitchFamily="18" charset="0"/>
              </a:rPr>
              <a:t>? </a:t>
            </a: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96643" y="2796610"/>
            <a:ext cx="1656184" cy="3046126"/>
          </a:xfrm>
          <a:prstGeom prst="rect">
            <a:avLst/>
          </a:prstGeom>
        </p:spPr>
      </p:pic>
      <p:pic>
        <p:nvPicPr>
          <p:cNvPr id="11" name="Рисунок 10" descr="дом-6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7744" y="260648"/>
            <a:ext cx="5832648" cy="584775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35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</a:gra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БИОГЕОГРАФИЯ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16416" y="260648"/>
            <a:ext cx="648072" cy="584775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35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endParaRPr lang="ru-RU" sz="3200" b="1" spc="50" dirty="0">
              <a:ln w="11430">
                <a:solidFill>
                  <a:schemeClr val="tx2">
                    <a:lumMod val="5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911673"/>
            <a:ext cx="3305217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755576" y="5285681"/>
            <a:ext cx="76328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i="1" dirty="0" smtClean="0">
                <a:solidFill>
                  <a:srgbClr val="002060"/>
                </a:solidFill>
                <a:latin typeface="Georgia" pitchFamily="18" charset="0"/>
              </a:rPr>
              <a:t>В ГОРОДЕ ЯКУТСКЕ, РОССИЯ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907704" y="980728"/>
            <a:ext cx="705678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b="1" dirty="0" smtClean="0">
                <a:solidFill>
                  <a:srgbClr val="002060"/>
                </a:solidFill>
                <a:latin typeface="Georgia" pitchFamily="18" charset="0"/>
              </a:rPr>
              <a:t>Где </a:t>
            </a:r>
            <a:r>
              <a:rPr lang="ru-RU" sz="3600" b="1" dirty="0">
                <a:solidFill>
                  <a:srgbClr val="002060"/>
                </a:solidFill>
                <a:latin typeface="Georgia" pitchFamily="18" charset="0"/>
              </a:rPr>
              <a:t>расположен единственный в мире музей мамонтов? </a:t>
            </a:r>
            <a:endParaRPr lang="ru-RU" sz="3600" b="1" dirty="0" smtClean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10767" y="2501165"/>
            <a:ext cx="1656184" cy="3046126"/>
          </a:xfrm>
          <a:prstGeom prst="rect">
            <a:avLst/>
          </a:prstGeom>
        </p:spPr>
      </p:pic>
      <p:pic>
        <p:nvPicPr>
          <p:cNvPr id="11" name="Рисунок 10" descr="дом-6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7744" y="260648"/>
            <a:ext cx="5832648" cy="584775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35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</a:gra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БИОГЕОГРАФИЯ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16416" y="260648"/>
            <a:ext cx="648072" cy="584775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35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endParaRPr lang="ru-RU" sz="3200" b="1" spc="50" dirty="0">
              <a:ln w="11430">
                <a:solidFill>
                  <a:schemeClr val="tx2">
                    <a:lumMod val="5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554" y="2781970"/>
            <a:ext cx="3096344" cy="2322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467544" y="4980198"/>
            <a:ext cx="763284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i="1" dirty="0">
                <a:solidFill>
                  <a:srgbClr val="002060"/>
                </a:solidFill>
                <a:latin typeface="Georgia" pitchFamily="18" charset="0"/>
              </a:rPr>
              <a:t>Землетрясение, которое еще очень часто сопровождается страшными цунами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907704" y="1052736"/>
            <a:ext cx="715100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b="1" dirty="0" smtClean="0">
                <a:solidFill>
                  <a:srgbClr val="002060"/>
                </a:solidFill>
                <a:latin typeface="Georgia" pitchFamily="18" charset="0"/>
              </a:rPr>
              <a:t>Что </a:t>
            </a:r>
            <a:r>
              <a:rPr lang="ru-RU" sz="3600" b="1" dirty="0">
                <a:solidFill>
                  <a:srgbClr val="002060"/>
                </a:solidFill>
                <a:latin typeface="Georgia" pitchFamily="18" charset="0"/>
              </a:rPr>
              <a:t>происходит в Японии, когда “гигантский сом бьет хвостом”? </a:t>
            </a:r>
            <a:endParaRPr lang="ru-RU" sz="3600" b="1" dirty="0" smtClean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04248" y="2377135"/>
            <a:ext cx="1656184" cy="3046126"/>
          </a:xfrm>
          <a:prstGeom prst="rect">
            <a:avLst/>
          </a:prstGeom>
        </p:spPr>
      </p:pic>
      <p:pic>
        <p:nvPicPr>
          <p:cNvPr id="11" name="Рисунок 10" descr="дом-6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7744" y="260648"/>
            <a:ext cx="5832648" cy="584775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35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</a:gra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БИОГЕОГРАФИЯ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16416" y="260648"/>
            <a:ext cx="648072" cy="584775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35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endParaRPr lang="ru-RU" sz="3200" b="1" spc="50" dirty="0">
              <a:ln w="11430">
                <a:solidFill>
                  <a:schemeClr val="tx2">
                    <a:lumMod val="5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255" y="2820198"/>
            <a:ext cx="3248884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660625" y="4894365"/>
            <a:ext cx="76328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i="1" dirty="0">
                <a:solidFill>
                  <a:srgbClr val="642F04"/>
                </a:solidFill>
                <a:latin typeface="Georgia" pitchFamily="18" charset="0"/>
              </a:rPr>
              <a:t>Яйцеклетка - яйцо страуса (155мм).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104053" y="1052736"/>
            <a:ext cx="669674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b="1" dirty="0" smtClean="0">
                <a:solidFill>
                  <a:srgbClr val="642F04"/>
                </a:solidFill>
                <a:latin typeface="Georgia" pitchFamily="18" charset="0"/>
              </a:rPr>
              <a:t>Самая </a:t>
            </a:r>
            <a:r>
              <a:rPr lang="ru-RU" sz="3600" b="1" dirty="0">
                <a:solidFill>
                  <a:srgbClr val="642F04"/>
                </a:solidFill>
                <a:latin typeface="Georgia" pitchFamily="18" charset="0"/>
              </a:rPr>
              <a:t>крупная клетка живого? </a:t>
            </a:r>
            <a:endParaRPr lang="ru-RU" sz="3600" b="1" dirty="0" smtClean="0">
              <a:solidFill>
                <a:srgbClr val="642F04"/>
              </a:solidFill>
              <a:latin typeface="Georg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7744" y="251937"/>
            <a:ext cx="5832648" cy="584775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3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642F04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ЧЕМПИОНЫ</a:t>
            </a:r>
            <a:endParaRPr lang="ru-RU" sz="3200" b="1" spc="50" dirty="0">
              <a:ln w="11430">
                <a:solidFill>
                  <a:srgbClr val="642F04"/>
                </a:solidFill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4" cstate="screen">
            <a:duotone>
              <a:schemeClr val="accent6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6922937" y="2023531"/>
            <a:ext cx="1656184" cy="3046126"/>
          </a:xfrm>
          <a:prstGeom prst="rect">
            <a:avLst/>
          </a:prstGeom>
        </p:spPr>
      </p:pic>
      <p:pic>
        <p:nvPicPr>
          <p:cNvPr id="11" name="Рисунок 10" descr="дом-6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316416" y="251937"/>
            <a:ext cx="648072" cy="584775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3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642F04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ru-RU" sz="3200" b="1" spc="50" dirty="0">
              <a:ln w="11430">
                <a:solidFill>
                  <a:srgbClr val="642F04"/>
                </a:solidFill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9" y="2405063"/>
            <a:ext cx="3266480" cy="21742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935016" y="4813582"/>
            <a:ext cx="76328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i="1" dirty="0" smtClean="0">
                <a:solidFill>
                  <a:srgbClr val="642F04"/>
                </a:solidFill>
                <a:latin typeface="Georgia" pitchFamily="18" charset="0"/>
              </a:rPr>
              <a:t>БАРСУК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909022" y="1067174"/>
            <a:ext cx="698345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b="1" dirty="0" smtClean="0">
                <a:solidFill>
                  <a:srgbClr val="642F04"/>
                </a:solidFill>
                <a:latin typeface="Georgia" pitchFamily="18" charset="0"/>
              </a:rPr>
              <a:t>Самый </a:t>
            </a:r>
            <a:r>
              <a:rPr lang="ru-RU" sz="3600" b="1" dirty="0">
                <a:solidFill>
                  <a:srgbClr val="642F04"/>
                </a:solidFill>
                <a:latin typeface="Georgia" pitchFamily="18" charset="0"/>
              </a:rPr>
              <a:t>чистоплотный зверь? </a:t>
            </a:r>
            <a:endParaRPr lang="ru-RU" sz="3600" b="1" dirty="0" smtClean="0">
              <a:solidFill>
                <a:srgbClr val="642F04"/>
              </a:solidFill>
              <a:latin typeface="Georgia" pitchFamily="18" charset="0"/>
            </a:endParaRP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4" cstate="screen">
            <a:duotone>
              <a:schemeClr val="accent6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6922025" y="2132856"/>
            <a:ext cx="1656184" cy="3046126"/>
          </a:xfrm>
          <a:prstGeom prst="rect">
            <a:avLst/>
          </a:prstGeom>
        </p:spPr>
      </p:pic>
      <p:pic>
        <p:nvPicPr>
          <p:cNvPr id="11" name="Рисунок 10" descr="дом-6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7744" y="251937"/>
            <a:ext cx="5832648" cy="584775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3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>
                  <a:solidFill>
                    <a:srgbClr val="642F04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ЧЕМПИОНЫ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16416" y="251937"/>
            <a:ext cx="648072" cy="584775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3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642F04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ru-RU" sz="3200" b="1" spc="50" dirty="0">
              <a:ln w="11430">
                <a:solidFill>
                  <a:srgbClr val="642F04"/>
                </a:solidFill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" t="1467" r="5337" b="7131"/>
          <a:stretch/>
        </p:blipFill>
        <p:spPr bwMode="auto">
          <a:xfrm>
            <a:off x="3508512" y="2162065"/>
            <a:ext cx="2753139" cy="2684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755576" y="5024071"/>
            <a:ext cx="76328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i="1" dirty="0">
                <a:solidFill>
                  <a:srgbClr val="642F04"/>
                </a:solidFill>
                <a:latin typeface="Georgia" pitchFamily="18" charset="0"/>
              </a:rPr>
              <a:t>Бамбук (в сутки на 1м</a:t>
            </a:r>
            <a:r>
              <a:rPr lang="ru-RU" sz="2800" b="1" i="1" dirty="0" smtClean="0">
                <a:solidFill>
                  <a:srgbClr val="642F04"/>
                </a:solidFill>
                <a:latin typeface="Georgia" pitchFamily="18" charset="0"/>
              </a:rPr>
              <a:t>)</a:t>
            </a:r>
            <a:endParaRPr lang="ru-RU" sz="2800" b="1" i="1" dirty="0">
              <a:solidFill>
                <a:srgbClr val="642F04"/>
              </a:solidFill>
              <a:latin typeface="Georgia" pitchFamily="18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943708" y="1057235"/>
            <a:ext cx="669674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b="1" dirty="0" smtClean="0">
                <a:solidFill>
                  <a:srgbClr val="642F04"/>
                </a:solidFill>
                <a:latin typeface="Georgia" pitchFamily="18" charset="0"/>
              </a:rPr>
              <a:t>Самая </a:t>
            </a:r>
            <a:r>
              <a:rPr lang="ru-RU" sz="3600" b="1" dirty="0">
                <a:solidFill>
                  <a:srgbClr val="642F04"/>
                </a:solidFill>
                <a:latin typeface="Georgia" pitchFamily="18" charset="0"/>
              </a:rPr>
              <a:t>быстрорастущая трава? </a:t>
            </a:r>
            <a:endParaRPr lang="ru-RU" sz="3600" b="1" dirty="0" smtClean="0">
              <a:solidFill>
                <a:srgbClr val="642F04"/>
              </a:solidFill>
              <a:latin typeface="Georgia" pitchFamily="18" charset="0"/>
            </a:endParaRP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4" cstate="screen">
            <a:duotone>
              <a:schemeClr val="accent6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6585850" y="2121841"/>
            <a:ext cx="1656184" cy="3046126"/>
          </a:xfrm>
          <a:prstGeom prst="rect">
            <a:avLst/>
          </a:prstGeom>
        </p:spPr>
      </p:pic>
      <p:pic>
        <p:nvPicPr>
          <p:cNvPr id="11" name="Рисунок 10" descr="дом-6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7744" y="251937"/>
            <a:ext cx="5832648" cy="584775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3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>
                  <a:solidFill>
                    <a:srgbClr val="642F04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ЧЕМПИОНЫ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16416" y="251937"/>
            <a:ext cx="648072" cy="584775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3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642F04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endParaRPr lang="ru-RU" sz="3200" b="1" spc="50" dirty="0">
              <a:ln w="11430">
                <a:solidFill>
                  <a:srgbClr val="642F04"/>
                </a:solidFill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564904"/>
            <a:ext cx="3840000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827584" y="4869160"/>
            <a:ext cx="76328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i="1" dirty="0">
                <a:solidFill>
                  <a:srgbClr val="642F04"/>
                </a:solidFill>
                <a:latin typeface="Georgia" pitchFamily="18" charset="0"/>
              </a:rPr>
              <a:t>Гавиал (106 зубов</a:t>
            </a:r>
            <a:r>
              <a:rPr lang="ru-RU" sz="2800" b="1" i="1" dirty="0" smtClean="0">
                <a:solidFill>
                  <a:srgbClr val="642F04"/>
                </a:solidFill>
                <a:latin typeface="Georgia" pitchFamily="18" charset="0"/>
              </a:rPr>
              <a:t>)</a:t>
            </a:r>
            <a:endParaRPr lang="ru-RU" sz="2800" b="1" i="1" dirty="0">
              <a:solidFill>
                <a:srgbClr val="642F04"/>
              </a:solidFill>
              <a:latin typeface="Georgia" pitchFamily="18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965818" y="1124744"/>
            <a:ext cx="69266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b="1" dirty="0" smtClean="0">
                <a:solidFill>
                  <a:srgbClr val="642F04"/>
                </a:solidFill>
                <a:latin typeface="Georgia" pitchFamily="18" charset="0"/>
              </a:rPr>
              <a:t>Самый </a:t>
            </a:r>
            <a:r>
              <a:rPr lang="ru-RU" sz="3600" b="1" dirty="0">
                <a:solidFill>
                  <a:srgbClr val="642F04"/>
                </a:solidFill>
                <a:latin typeface="Georgia" pitchFamily="18" charset="0"/>
              </a:rPr>
              <a:t>зубастый крокодил? </a:t>
            </a:r>
            <a:endParaRPr lang="ru-RU" sz="3600" b="1" dirty="0" smtClean="0">
              <a:solidFill>
                <a:srgbClr val="642F04"/>
              </a:solidFill>
              <a:latin typeface="Georgia" pitchFamily="18" charset="0"/>
            </a:endParaRP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4" cstate="screen">
            <a:duotone>
              <a:schemeClr val="accent6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6663681" y="2204864"/>
            <a:ext cx="1656184" cy="3046126"/>
          </a:xfrm>
          <a:prstGeom prst="rect">
            <a:avLst/>
          </a:prstGeom>
        </p:spPr>
      </p:pic>
      <p:pic>
        <p:nvPicPr>
          <p:cNvPr id="11" name="Рисунок 10" descr="дом-6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7744" y="251937"/>
            <a:ext cx="5832648" cy="584775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3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>
                  <a:solidFill>
                    <a:srgbClr val="642F04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ЧЕМПИОНЫ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16416" y="251937"/>
            <a:ext cx="648072" cy="584775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3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642F04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endParaRPr lang="ru-RU" sz="3200" b="1" spc="50" dirty="0">
              <a:ln w="11430">
                <a:solidFill>
                  <a:srgbClr val="642F04"/>
                </a:solidFill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452540"/>
            <a:ext cx="3456384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560908" y="4993956"/>
            <a:ext cx="763284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i="1" dirty="0">
                <a:solidFill>
                  <a:srgbClr val="642F04"/>
                </a:solidFill>
                <a:latin typeface="Georgia" pitchFamily="18" charset="0"/>
              </a:rPr>
              <a:t>У белоголового американского орла (весит 2т</a:t>
            </a:r>
            <a:r>
              <a:rPr lang="ru-RU" sz="2800" b="1" i="1" dirty="0" smtClean="0">
                <a:solidFill>
                  <a:srgbClr val="642F04"/>
                </a:solidFill>
                <a:latin typeface="Georgia" pitchFamily="18" charset="0"/>
              </a:rPr>
              <a:t>)</a:t>
            </a:r>
            <a:endParaRPr lang="ru-RU" sz="2800" b="1" i="1" dirty="0">
              <a:solidFill>
                <a:srgbClr val="642F04"/>
              </a:solidFill>
              <a:latin typeface="Georgia" pitchFamily="18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104053" y="1148551"/>
            <a:ext cx="669674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b="1" dirty="0" smtClean="0">
                <a:solidFill>
                  <a:srgbClr val="642F04"/>
                </a:solidFill>
                <a:latin typeface="Georgia" pitchFamily="18" charset="0"/>
              </a:rPr>
              <a:t>У </a:t>
            </a:r>
            <a:r>
              <a:rPr lang="ru-RU" sz="3600" b="1" dirty="0">
                <a:solidFill>
                  <a:srgbClr val="642F04"/>
                </a:solidFill>
                <a:latin typeface="Georgia" pitchFamily="18" charset="0"/>
              </a:rPr>
              <a:t>какой птицы самое большое гнездо? </a:t>
            </a:r>
            <a:endParaRPr lang="ru-RU" sz="3600" b="1" dirty="0" smtClean="0">
              <a:solidFill>
                <a:srgbClr val="642F04"/>
              </a:solidFill>
              <a:latin typeface="Georgia" pitchFamily="18" charset="0"/>
            </a:endParaRP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4" cstate="screen">
            <a:duotone>
              <a:schemeClr val="accent6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6922937" y="2276872"/>
            <a:ext cx="1656184" cy="3046126"/>
          </a:xfrm>
          <a:prstGeom prst="rect">
            <a:avLst/>
          </a:prstGeom>
        </p:spPr>
      </p:pic>
      <p:pic>
        <p:nvPicPr>
          <p:cNvPr id="11" name="Рисунок 10" descr="дом-6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7744" y="251937"/>
            <a:ext cx="5832648" cy="584775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3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>
                  <a:solidFill>
                    <a:srgbClr val="642F04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ЧЕМПИОНЫ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16416" y="251937"/>
            <a:ext cx="648072" cy="584775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3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642F04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endParaRPr lang="ru-RU" sz="3200" b="1" spc="50" dirty="0">
              <a:ln w="11430">
                <a:solidFill>
                  <a:srgbClr val="642F04"/>
                </a:solidFill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420888"/>
            <a:ext cx="3859602" cy="25730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0" y="33162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195736" y="1484784"/>
            <a:ext cx="6120680" cy="2846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1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  <a:hlinkClick r:id="rId3"/>
              </a:rPr>
              <a:t>Идея кнопки «домик»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  <a:hlinkClick r:id="rId4"/>
              </a:rPr>
              <a:t>Знак вопроса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  <a:hlinkClick r:id="rId5"/>
              </a:rPr>
              <a:t>Мудрая сова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  <a:hlinkClick r:id="rId6"/>
              </a:rPr>
              <a:t>Разделитель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67744" y="476672"/>
            <a:ext cx="662473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ИНТЕРНЕТ - РЕСУРСЫ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7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388350" y="6237288"/>
            <a:ext cx="431800" cy="358775"/>
          </a:xfrm>
          <a:prstGeom prst="actionButtonBeginning">
            <a:avLst/>
          </a:prstGeom>
          <a:gradFill rotWithShape="1"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FFE7EC">
                <a:gamma/>
                <a:shade val="60000"/>
                <a:invGamma/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173847" y="4149080"/>
            <a:ext cx="44668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Сайт: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  <a:hlinkClick r:id="rId3"/>
              </a:rPr>
              <a:t>http://elenaranko.ucoz.ru/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10" name="AutoShape 7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388350" y="6237288"/>
            <a:ext cx="431800" cy="358775"/>
          </a:xfrm>
          <a:prstGeom prst="actionButtonBeginning">
            <a:avLst/>
          </a:prstGeom>
          <a:gradFill rotWithShape="1"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FFE7EC">
                <a:gamma/>
                <a:shade val="60000"/>
                <a:invGamma/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762000" y="5180052"/>
            <a:ext cx="76328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i="1" dirty="0" smtClean="0">
                <a:solidFill>
                  <a:srgbClr val="7030A0"/>
                </a:solidFill>
                <a:latin typeface="Georgia" pitchFamily="18" charset="0"/>
              </a:rPr>
              <a:t>КОРОВА</a:t>
            </a:r>
            <a:endParaRPr lang="ru-RU" sz="2800" b="1" i="1" dirty="0">
              <a:solidFill>
                <a:srgbClr val="7030A0"/>
              </a:solidFill>
              <a:latin typeface="Georgia" pitchFamily="18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051720" y="980728"/>
            <a:ext cx="669674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b="1" dirty="0" smtClean="0">
                <a:solidFill>
                  <a:srgbClr val="7030A0"/>
                </a:solidFill>
                <a:latin typeface="Georgia" pitchFamily="18" charset="0"/>
              </a:rPr>
              <a:t>Какое </a:t>
            </a:r>
            <a:r>
              <a:rPr lang="ru-RU" sz="3600" b="1" dirty="0">
                <a:solidFill>
                  <a:srgbClr val="7030A0"/>
                </a:solidFill>
                <a:latin typeface="Georgia" pitchFamily="18" charset="0"/>
              </a:rPr>
              <a:t>животное в индуизме считается Священным? </a:t>
            </a:r>
            <a:endParaRPr lang="ru-RU" sz="3600" b="1" dirty="0" smtClean="0">
              <a:solidFill>
                <a:srgbClr val="7030A0"/>
              </a:solidFill>
              <a:latin typeface="Georg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7744" y="260648"/>
            <a:ext cx="5832648" cy="584775"/>
          </a:xfrm>
          <a:prstGeom prst="rect">
            <a:avLst/>
          </a:prstGeom>
          <a:gradFill>
            <a:gsLst>
              <a:gs pos="0">
                <a:srgbClr val="DBD3E5"/>
              </a:gs>
              <a:gs pos="35000">
                <a:schemeClr val="accent4">
                  <a:lumMod val="20000"/>
                  <a:lumOff val="80000"/>
                </a:schemeClr>
              </a:gs>
              <a:gs pos="100000">
                <a:srgbClr val="D4D3DF"/>
              </a:gs>
            </a:gsLst>
            <a:lin ang="5400000" scaled="0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460046"/>
                  </a:solidFill>
                </a:ln>
                <a:gradFill>
                  <a:gsLst>
                    <a:gs pos="25000">
                      <a:srgbClr val="7030A0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ЖИВОТНЫЕ</a:t>
            </a:r>
            <a:endParaRPr lang="ru-RU" sz="3200" b="1" spc="50" dirty="0">
              <a:ln w="11430">
                <a:solidFill>
                  <a:srgbClr val="460046"/>
                </a:solidFill>
              </a:ln>
              <a:gradFill>
                <a:gsLst>
                  <a:gs pos="25000">
                    <a:srgbClr val="7030A0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4" cstate="screen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12565" y="2564904"/>
            <a:ext cx="1368152" cy="2516365"/>
          </a:xfrm>
          <a:prstGeom prst="rect">
            <a:avLst/>
          </a:prstGeom>
        </p:spPr>
      </p:pic>
      <p:pic>
        <p:nvPicPr>
          <p:cNvPr id="11" name="Рисунок 10" descr="дом-6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4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316416" y="251937"/>
            <a:ext cx="648072" cy="584775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35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460046"/>
                  </a:solidFill>
                </a:ln>
                <a:gradFill>
                  <a:gsLst>
                    <a:gs pos="25000">
                      <a:srgbClr val="7030A0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10</a:t>
            </a:r>
            <a:endParaRPr lang="ru-RU" sz="3200" b="1" spc="50" dirty="0">
              <a:ln w="11430">
                <a:solidFill>
                  <a:srgbClr val="460046"/>
                </a:solidFill>
              </a:ln>
              <a:gradFill>
                <a:gsLst>
                  <a:gs pos="25000">
                    <a:srgbClr val="7030A0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731" y="2822383"/>
            <a:ext cx="3023707" cy="22677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Znanio.ru 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5000" y="635000"/>
            <a:ext cx="635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mtClean="0">
                <a:hlinkClick r:id="rId2"/>
              </a:rPr>
              <a:t>Скачано с </a:t>
            </a:r>
            <a:r>
              <a:rPr lang="en-US" smtClean="0">
                <a:hlinkClick r:id="rId2"/>
              </a:rPr>
              <a:t>www.znanio.ru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874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755576" y="5426060"/>
            <a:ext cx="76328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i="1" dirty="0" smtClean="0">
                <a:solidFill>
                  <a:srgbClr val="7030A0"/>
                </a:solidFill>
                <a:latin typeface="Georgia" pitchFamily="18" charset="0"/>
              </a:rPr>
              <a:t>«НЕ ПОНИМАЮ»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962000" y="1052736"/>
            <a:ext cx="669674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b="1" dirty="0" smtClean="0">
                <a:solidFill>
                  <a:srgbClr val="7030A0"/>
                </a:solidFill>
                <a:latin typeface="Georgia" pitchFamily="18" charset="0"/>
              </a:rPr>
              <a:t>Что </a:t>
            </a:r>
            <a:r>
              <a:rPr lang="ru-RU" sz="3600" b="1" dirty="0">
                <a:solidFill>
                  <a:srgbClr val="7030A0"/>
                </a:solidFill>
                <a:latin typeface="Georgia" pitchFamily="18" charset="0"/>
              </a:rPr>
              <a:t>означает слово “кенгуру” на местном наречии? </a:t>
            </a:r>
            <a:endParaRPr lang="ru-RU" sz="3600" b="1" dirty="0" smtClean="0">
              <a:solidFill>
                <a:srgbClr val="7030A0"/>
              </a:solidFill>
              <a:latin typeface="Georgia" pitchFamily="18" charset="0"/>
            </a:endParaRP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4" cstate="screen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66927" y="2276872"/>
            <a:ext cx="1656184" cy="3046126"/>
          </a:xfrm>
          <a:prstGeom prst="rect">
            <a:avLst/>
          </a:prstGeom>
        </p:spPr>
      </p:pic>
      <p:pic>
        <p:nvPicPr>
          <p:cNvPr id="11" name="Рисунок 10" descr="дом-6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4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7744" y="260648"/>
            <a:ext cx="5832648" cy="584775"/>
          </a:xfrm>
          <a:prstGeom prst="rect">
            <a:avLst/>
          </a:prstGeom>
          <a:gradFill>
            <a:gsLst>
              <a:gs pos="0">
                <a:srgbClr val="DBD3E5"/>
              </a:gs>
              <a:gs pos="35000">
                <a:schemeClr val="accent4">
                  <a:lumMod val="20000"/>
                  <a:lumOff val="80000"/>
                </a:schemeClr>
              </a:gs>
              <a:gs pos="100000">
                <a:srgbClr val="D4D3DF"/>
              </a:gs>
            </a:gsLst>
            <a:lin ang="5400000" scaled="0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>
                  <a:solidFill>
                    <a:srgbClr val="460046"/>
                  </a:solidFill>
                </a:ln>
                <a:gradFill>
                  <a:gsLst>
                    <a:gs pos="25000">
                      <a:srgbClr val="7030A0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ЖИВОТНЫЕ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16416" y="251937"/>
            <a:ext cx="648072" cy="584775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35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460046"/>
                  </a:solidFill>
                </a:ln>
                <a:gradFill>
                  <a:gsLst>
                    <a:gs pos="25000">
                      <a:srgbClr val="7030A0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20</a:t>
            </a:r>
            <a:endParaRPr lang="ru-RU" sz="3200" b="1" spc="50" dirty="0">
              <a:ln w="11430">
                <a:solidFill>
                  <a:srgbClr val="460046"/>
                </a:solidFill>
              </a:ln>
              <a:gradFill>
                <a:gsLst>
                  <a:gs pos="25000">
                    <a:srgbClr val="7030A0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956" y="2900738"/>
            <a:ext cx="3192088" cy="2394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946273" y="4293096"/>
            <a:ext cx="76328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i="1" dirty="0" smtClean="0">
                <a:solidFill>
                  <a:srgbClr val="7030A0"/>
                </a:solidFill>
                <a:latin typeface="Georgia" pitchFamily="18" charset="0"/>
              </a:rPr>
              <a:t>У КРОКОДИЛА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109326" y="1556792"/>
            <a:ext cx="669674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b="1" dirty="0" smtClean="0">
                <a:solidFill>
                  <a:srgbClr val="7030A0"/>
                </a:solidFill>
                <a:latin typeface="Georgia" pitchFamily="18" charset="0"/>
              </a:rPr>
              <a:t>У </a:t>
            </a:r>
            <a:r>
              <a:rPr lang="ru-RU" sz="3600" b="1" dirty="0">
                <a:solidFill>
                  <a:srgbClr val="7030A0"/>
                </a:solidFill>
                <a:latin typeface="Georgia" pitchFamily="18" charset="0"/>
              </a:rPr>
              <a:t>какого животного жир </a:t>
            </a:r>
            <a:r>
              <a:rPr lang="ru-RU" sz="3600" b="1" dirty="0" smtClean="0">
                <a:solidFill>
                  <a:srgbClr val="7030A0"/>
                </a:solidFill>
                <a:latin typeface="Georgia" pitchFamily="18" charset="0"/>
              </a:rPr>
              <a:t>зелёного </a:t>
            </a:r>
            <a:r>
              <a:rPr lang="ru-RU" sz="3600" b="1" dirty="0">
                <a:solidFill>
                  <a:srgbClr val="7030A0"/>
                </a:solidFill>
                <a:latin typeface="Georgia" pitchFamily="18" charset="0"/>
              </a:rPr>
              <a:t>цвета? </a:t>
            </a:r>
            <a:endParaRPr lang="ru-RU" sz="3600" b="1" dirty="0" smtClean="0">
              <a:solidFill>
                <a:srgbClr val="7030A0"/>
              </a:solidFill>
              <a:latin typeface="Georgia" pitchFamily="18" charset="0"/>
            </a:endParaRP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4" cstate="screen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37515" y="3031643"/>
            <a:ext cx="1656184" cy="3046126"/>
          </a:xfrm>
          <a:prstGeom prst="rect">
            <a:avLst/>
          </a:prstGeom>
        </p:spPr>
      </p:pic>
      <p:pic>
        <p:nvPicPr>
          <p:cNvPr id="11" name="Рисунок 10" descr="дом-6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4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7744" y="260648"/>
            <a:ext cx="5832648" cy="584775"/>
          </a:xfrm>
          <a:prstGeom prst="rect">
            <a:avLst/>
          </a:prstGeom>
          <a:gradFill>
            <a:gsLst>
              <a:gs pos="0">
                <a:srgbClr val="DBD3E5"/>
              </a:gs>
              <a:gs pos="35000">
                <a:schemeClr val="accent4">
                  <a:lumMod val="20000"/>
                  <a:lumOff val="80000"/>
                </a:schemeClr>
              </a:gs>
              <a:gs pos="100000">
                <a:srgbClr val="D4D3DF"/>
              </a:gs>
            </a:gsLst>
            <a:lin ang="5400000" scaled="0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>
                  <a:solidFill>
                    <a:srgbClr val="460046"/>
                  </a:solidFill>
                </a:ln>
                <a:gradFill>
                  <a:gsLst>
                    <a:gs pos="25000">
                      <a:srgbClr val="7030A0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ЖИВОТНЫЕ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16416" y="251937"/>
            <a:ext cx="648072" cy="584775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35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460046"/>
                  </a:solidFill>
                </a:ln>
                <a:gradFill>
                  <a:gsLst>
                    <a:gs pos="25000">
                      <a:srgbClr val="7030A0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30</a:t>
            </a:r>
            <a:endParaRPr lang="ru-RU" sz="3200" b="1" spc="50" dirty="0">
              <a:ln w="11430">
                <a:solidFill>
                  <a:srgbClr val="460046"/>
                </a:solidFill>
              </a:ln>
              <a:gradFill>
                <a:gsLst>
                  <a:gs pos="25000">
                    <a:srgbClr val="7030A0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705069" y="5013176"/>
            <a:ext cx="76328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i="1" dirty="0" smtClean="0">
                <a:solidFill>
                  <a:srgbClr val="7030A0"/>
                </a:solidFill>
                <a:latin typeface="Georgia" pitchFamily="18" charset="0"/>
              </a:rPr>
              <a:t>ПАУТИНА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123728" y="1196752"/>
            <a:ext cx="669674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b="1" dirty="0" smtClean="0">
                <a:solidFill>
                  <a:srgbClr val="7030A0"/>
                </a:solidFill>
                <a:latin typeface="Georgia" pitchFamily="18" charset="0"/>
              </a:rPr>
              <a:t>Какая </a:t>
            </a:r>
            <a:r>
              <a:rPr lang="ru-RU" sz="3600" b="1" dirty="0">
                <a:solidFill>
                  <a:srgbClr val="7030A0"/>
                </a:solidFill>
                <a:latin typeface="Georgia" pitchFamily="18" charset="0"/>
              </a:rPr>
              <a:t>нить в природе самая тонкая? </a:t>
            </a:r>
            <a:endParaRPr lang="ru-RU" sz="3600" b="1" dirty="0" smtClean="0">
              <a:solidFill>
                <a:srgbClr val="7030A0"/>
              </a:solidFill>
              <a:latin typeface="Georgia" pitchFamily="18" charset="0"/>
            </a:endParaRP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4" cstate="screen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31226" y="2389373"/>
            <a:ext cx="1656184" cy="3046126"/>
          </a:xfrm>
          <a:prstGeom prst="rect">
            <a:avLst/>
          </a:prstGeom>
        </p:spPr>
      </p:pic>
      <p:pic>
        <p:nvPicPr>
          <p:cNvPr id="11" name="Рисунок 10" descr="дом-6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4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7744" y="260648"/>
            <a:ext cx="5832648" cy="584775"/>
          </a:xfrm>
          <a:prstGeom prst="rect">
            <a:avLst/>
          </a:prstGeom>
          <a:gradFill>
            <a:gsLst>
              <a:gs pos="0">
                <a:srgbClr val="DBD3E5"/>
              </a:gs>
              <a:gs pos="35000">
                <a:schemeClr val="accent4">
                  <a:lumMod val="20000"/>
                  <a:lumOff val="80000"/>
                </a:schemeClr>
              </a:gs>
              <a:gs pos="100000">
                <a:srgbClr val="D4D3DF"/>
              </a:gs>
            </a:gsLst>
            <a:lin ang="5400000" scaled="0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>
                  <a:solidFill>
                    <a:srgbClr val="460046"/>
                  </a:solidFill>
                </a:ln>
                <a:gradFill>
                  <a:gsLst>
                    <a:gs pos="25000">
                      <a:srgbClr val="7030A0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ЖИВОТНЫЕ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16416" y="251937"/>
            <a:ext cx="648072" cy="584775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35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460046"/>
                  </a:solidFill>
                </a:ln>
                <a:gradFill>
                  <a:gsLst>
                    <a:gs pos="25000">
                      <a:srgbClr val="7030A0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40</a:t>
            </a:r>
            <a:endParaRPr lang="ru-RU" sz="3200" b="1" spc="50" dirty="0">
              <a:ln w="11430">
                <a:solidFill>
                  <a:srgbClr val="460046"/>
                </a:solidFill>
              </a:ln>
              <a:gradFill>
                <a:gsLst>
                  <a:gs pos="25000">
                    <a:srgbClr val="7030A0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30" y="2564904"/>
            <a:ext cx="2997725" cy="2248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794434" y="5085184"/>
            <a:ext cx="76328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i="1" dirty="0" smtClean="0">
                <a:solidFill>
                  <a:srgbClr val="7030A0"/>
                </a:solidFill>
                <a:latin typeface="Georgia" pitchFamily="18" charset="0"/>
              </a:rPr>
              <a:t>НА НОГЕ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123728" y="1628800"/>
            <a:ext cx="66967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b="1" dirty="0" smtClean="0">
                <a:solidFill>
                  <a:srgbClr val="7030A0"/>
                </a:solidFill>
                <a:latin typeface="Georgia" pitchFamily="18" charset="0"/>
              </a:rPr>
              <a:t>Где </a:t>
            </a:r>
            <a:r>
              <a:rPr lang="ru-RU" sz="3600" b="1" dirty="0">
                <a:solidFill>
                  <a:srgbClr val="7030A0"/>
                </a:solidFill>
                <a:latin typeface="Georgia" pitchFamily="18" charset="0"/>
              </a:rPr>
              <a:t>у кузнечика ухо? </a:t>
            </a:r>
            <a:endParaRPr lang="ru-RU" sz="3600" b="1" dirty="0" smtClean="0">
              <a:solidFill>
                <a:srgbClr val="7030A0"/>
              </a:solidFill>
              <a:latin typeface="Georgia" pitchFamily="18" charset="0"/>
            </a:endParaRP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4" cstate="screen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00192" y="2435898"/>
            <a:ext cx="1656184" cy="3046126"/>
          </a:xfrm>
          <a:prstGeom prst="rect">
            <a:avLst/>
          </a:prstGeom>
        </p:spPr>
      </p:pic>
      <p:pic>
        <p:nvPicPr>
          <p:cNvPr id="11" name="Рисунок 10" descr="дом-6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4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7744" y="260648"/>
            <a:ext cx="5832648" cy="584775"/>
          </a:xfrm>
          <a:prstGeom prst="rect">
            <a:avLst/>
          </a:prstGeom>
          <a:gradFill>
            <a:gsLst>
              <a:gs pos="0">
                <a:srgbClr val="DBD3E5"/>
              </a:gs>
              <a:gs pos="35000">
                <a:schemeClr val="accent4">
                  <a:lumMod val="20000"/>
                  <a:lumOff val="80000"/>
                </a:schemeClr>
              </a:gs>
              <a:gs pos="100000">
                <a:srgbClr val="D4D3DF"/>
              </a:gs>
            </a:gsLst>
            <a:lin ang="5400000" scaled="0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>
                  <a:solidFill>
                    <a:srgbClr val="460046"/>
                  </a:solidFill>
                </a:ln>
                <a:gradFill>
                  <a:gsLst>
                    <a:gs pos="25000">
                      <a:srgbClr val="7030A0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ЖИВОТНЫЕ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16416" y="251937"/>
            <a:ext cx="648072" cy="584775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35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460046"/>
                  </a:solidFill>
                </a:ln>
                <a:gradFill>
                  <a:gsLst>
                    <a:gs pos="25000">
                      <a:srgbClr val="7030A0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50</a:t>
            </a:r>
            <a:endParaRPr lang="ru-RU" sz="3200" b="1" spc="50" dirty="0">
              <a:ln w="11430">
                <a:solidFill>
                  <a:srgbClr val="460046"/>
                </a:solidFill>
              </a:ln>
              <a:gradFill>
                <a:gsLst>
                  <a:gs pos="25000">
                    <a:srgbClr val="7030A0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564904"/>
            <a:ext cx="3246069" cy="22323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946273" y="4346790"/>
            <a:ext cx="76328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i="1" dirty="0" smtClean="0">
                <a:solidFill>
                  <a:srgbClr val="1A210D"/>
                </a:solidFill>
                <a:latin typeface="Georgia" pitchFamily="18" charset="0"/>
              </a:rPr>
              <a:t>ИЗ РЕБРА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109529" y="1124744"/>
            <a:ext cx="669674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200" b="1" dirty="0" smtClean="0">
                <a:solidFill>
                  <a:srgbClr val="003300"/>
                </a:solidFill>
                <a:latin typeface="Georgia" pitchFamily="18" charset="0"/>
              </a:rPr>
              <a:t>Из </a:t>
            </a:r>
            <a:r>
              <a:rPr lang="ru-RU" sz="3200" b="1" dirty="0">
                <a:solidFill>
                  <a:srgbClr val="003300"/>
                </a:solidFill>
                <a:latin typeface="Georgia" pitchFamily="18" charset="0"/>
              </a:rPr>
              <a:t>какой части тела Адама, по легенде, была создана первая на Земле женщина? </a:t>
            </a:r>
            <a:endParaRPr lang="ru-RU" sz="3200" b="1" dirty="0" smtClean="0">
              <a:solidFill>
                <a:srgbClr val="003300"/>
              </a:solidFill>
              <a:latin typeface="Georg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7744" y="251937"/>
            <a:ext cx="5832648" cy="584775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1A210D"/>
                  </a:solidFill>
                </a:ln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АНАТОМИЯ</a:t>
            </a:r>
            <a:endParaRPr lang="ru-RU" sz="3200" b="1" spc="50" dirty="0">
              <a:ln w="11430">
                <a:solidFill>
                  <a:srgbClr val="1A210D"/>
                </a:solidFill>
              </a:ln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4" cstate="screen">
            <a:duotone>
              <a:schemeClr val="accent3">
                <a:shade val="45000"/>
                <a:satMod val="135000"/>
              </a:schemeClr>
              <a:prstClr val="white"/>
            </a:duotone>
            <a:lum bright="-20000"/>
          </a:blip>
          <a:stretch>
            <a:fillRect/>
          </a:stretch>
        </p:blipFill>
        <p:spPr>
          <a:xfrm>
            <a:off x="5581837" y="2815005"/>
            <a:ext cx="1656184" cy="3046126"/>
          </a:xfrm>
          <a:prstGeom prst="rect">
            <a:avLst/>
          </a:prstGeom>
        </p:spPr>
      </p:pic>
      <p:pic>
        <p:nvPicPr>
          <p:cNvPr id="11" name="Рисунок 10" descr="дом-6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316416" y="251937"/>
            <a:ext cx="648072" cy="584775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212911"/>
                  </a:solidFill>
                </a:ln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10</a:t>
            </a:r>
            <a:endParaRPr lang="ru-RU" sz="3200" b="1" spc="50" dirty="0">
              <a:ln w="11430">
                <a:solidFill>
                  <a:srgbClr val="212911"/>
                </a:solidFill>
              </a:ln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827584" y="4884159"/>
            <a:ext cx="76328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i="1" dirty="0" smtClean="0">
                <a:solidFill>
                  <a:srgbClr val="003300"/>
                </a:solidFill>
                <a:latin typeface="Georgia" pitchFamily="18" charset="0"/>
              </a:rPr>
              <a:t>МЕЛАНИН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211557" y="1028635"/>
            <a:ext cx="669674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b="1" dirty="0">
                <a:solidFill>
                  <a:srgbClr val="003300"/>
                </a:solidFill>
                <a:latin typeface="Georgia" pitchFamily="18" charset="0"/>
              </a:rPr>
              <a:t>Какой пигмент определяет цвет кожи? </a:t>
            </a:r>
            <a:endParaRPr lang="ru-RU" sz="3600" b="1" dirty="0" smtClean="0">
              <a:solidFill>
                <a:srgbClr val="003300"/>
              </a:solidFill>
              <a:latin typeface="Georgia" pitchFamily="18" charset="0"/>
            </a:endParaRP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4" cstate="screen">
            <a:duotone>
              <a:schemeClr val="accent3">
                <a:shade val="45000"/>
                <a:satMod val="135000"/>
              </a:schemeClr>
              <a:prstClr val="white"/>
            </a:duotone>
            <a:lum bright="-20000"/>
          </a:blip>
          <a:stretch>
            <a:fillRect/>
          </a:stretch>
        </p:blipFill>
        <p:spPr>
          <a:xfrm>
            <a:off x="6674735" y="2348880"/>
            <a:ext cx="1656184" cy="3046126"/>
          </a:xfrm>
          <a:prstGeom prst="rect">
            <a:avLst/>
          </a:prstGeom>
        </p:spPr>
      </p:pic>
      <p:pic>
        <p:nvPicPr>
          <p:cNvPr id="11" name="Рисунок 10" descr="дом-6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67744" y="251937"/>
            <a:ext cx="5832648" cy="584775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1A210D"/>
                  </a:solidFill>
                </a:ln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НОМИНАЦИЯ</a:t>
            </a:r>
            <a:endParaRPr lang="ru-RU" sz="3200" b="1" spc="50" dirty="0">
              <a:ln w="11430">
                <a:solidFill>
                  <a:srgbClr val="1A210D"/>
                </a:solidFill>
              </a:ln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16416" y="251937"/>
            <a:ext cx="648072" cy="584775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212911"/>
                  </a:solidFill>
                </a:ln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20</a:t>
            </a:r>
            <a:endParaRPr lang="ru-RU" sz="3200" b="1" spc="50" dirty="0">
              <a:ln w="11430">
                <a:solidFill>
                  <a:srgbClr val="212911"/>
                </a:solidFill>
              </a:ln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8" t="1897" r="1780" b="8262"/>
          <a:stretch/>
        </p:blipFill>
        <p:spPr bwMode="auto">
          <a:xfrm>
            <a:off x="3491879" y="2245800"/>
            <a:ext cx="2802835" cy="35085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heme/theme1.xml><?xml version="1.0" encoding="utf-8"?>
<a:theme xmlns:a="http://schemas.openxmlformats.org/drawingml/2006/main" name="Тема Office">
  <a:themeElements>
    <a:clrScheme name="Другая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95373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1026</TotalTime>
  <Words>449</Words>
  <Application>Microsoft Office PowerPoint</Application>
  <PresentationFormat>Экран (4:3)</PresentationFormat>
  <Paragraphs>168</Paragraphs>
  <Slides>30</Slides>
  <Notes>27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Calibri</vt:lpstr>
      <vt:lpstr>Georgia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Viktar</cp:lastModifiedBy>
  <cp:revision>70</cp:revision>
  <dcterms:created xsi:type="dcterms:W3CDTF">2014-01-06T16:00:12Z</dcterms:created>
  <dcterms:modified xsi:type="dcterms:W3CDTF">2020-09-04T03:30:10Z</dcterms:modified>
</cp:coreProperties>
</file>