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2" r:id="rId2"/>
    <p:sldId id="273" r:id="rId3"/>
    <p:sldId id="259" r:id="rId4"/>
    <p:sldId id="260" r:id="rId5"/>
    <p:sldId id="261" r:id="rId6"/>
    <p:sldId id="267" r:id="rId7"/>
    <p:sldId id="266" r:id="rId8"/>
    <p:sldId id="265" r:id="rId9"/>
    <p:sldId id="264" r:id="rId10"/>
    <p:sldId id="263" r:id="rId11"/>
    <p:sldId id="270" r:id="rId12"/>
    <p:sldId id="268" r:id="rId13"/>
    <p:sldId id="269" r:id="rId14"/>
    <p:sldId id="27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1EE34-EE88-4920-8E60-D96CE55BEC7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FF716-FB42-42F3-9505-87DCA6841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143900" y="6143644"/>
            <a:ext cx="614362" cy="428626"/>
          </a:xfrm>
          <a:prstGeom prst="actionButtonForwardNex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86116" y="785794"/>
            <a:ext cx="4714908" cy="1357322"/>
          </a:xfrm>
          <a:prstGeom prst="roundRect">
            <a:avLst/>
          </a:prstGeom>
          <a:solidFill>
            <a:srgbClr val="92D050">
              <a:alpha val="87000"/>
            </a:srgbClr>
          </a:solidFill>
          <a:ln w="57150"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Викторина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«Дорожная мозаика»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57488" y="5357826"/>
            <a:ext cx="5214974" cy="1285884"/>
          </a:xfrm>
          <a:prstGeom prst="roundRect">
            <a:avLst/>
          </a:prstGeom>
          <a:solidFill>
            <a:srgbClr val="92D050">
              <a:alpha val="87000"/>
            </a:srgb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Для учащихся 5-6 классов</a:t>
            </a:r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прос"/>
          <p:cNvSpPr/>
          <p:nvPr/>
        </p:nvSpPr>
        <p:spPr>
          <a:xfrm>
            <a:off x="3286116" y="857232"/>
            <a:ext cx="5214937" cy="5357850"/>
          </a:xfrm>
          <a:prstGeom prst="roundRect">
            <a:avLst/>
          </a:prstGeom>
          <a:solidFill>
            <a:srgbClr val="92D050">
              <a:alpha val="87000"/>
            </a:srgbClr>
          </a:solidFill>
          <a:ln w="57150"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Почему опасно переходить улицу наискосок?</a:t>
            </a:r>
          </a:p>
        </p:txBody>
      </p:sp>
      <p:sp>
        <p:nvSpPr>
          <p:cNvPr id="5" name="ответ"/>
          <p:cNvSpPr/>
          <p:nvPr/>
        </p:nvSpPr>
        <p:spPr>
          <a:xfrm>
            <a:off x="3286116" y="714356"/>
            <a:ext cx="5214937" cy="5500707"/>
          </a:xfrm>
          <a:prstGeom prst="roundRect">
            <a:avLst/>
          </a:prstGeom>
          <a:solidFill>
            <a:srgbClr val="92D050">
              <a:alpha val="87000"/>
            </a:srgb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Пешеход не видит машины со спины. Кроме того, путь становится длиннее</a:t>
            </a:r>
          </a:p>
        </p:txBody>
      </p:sp>
      <p:sp>
        <p:nvSpPr>
          <p:cNvPr id="6" name="триггер"/>
          <p:cNvSpPr/>
          <p:nvPr/>
        </p:nvSpPr>
        <p:spPr>
          <a:xfrm>
            <a:off x="3357554" y="928670"/>
            <a:ext cx="5214937" cy="5072079"/>
          </a:xfrm>
          <a:prstGeom prst="roundRect">
            <a:avLst/>
          </a:prstGeom>
          <a:solidFill>
            <a:schemeClr val="accent5">
              <a:lumMod val="20000"/>
              <a:lumOff val="80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143900" y="6143644"/>
            <a:ext cx="614362" cy="428626"/>
          </a:xfrm>
          <a:prstGeom prst="actionButtonForwardNex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" grpId="0" animBg="1"/>
      <p:bldP spid="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прос"/>
          <p:cNvSpPr/>
          <p:nvPr/>
        </p:nvSpPr>
        <p:spPr>
          <a:xfrm>
            <a:off x="3286116" y="857232"/>
            <a:ext cx="5214937" cy="5357850"/>
          </a:xfrm>
          <a:prstGeom prst="roundRect">
            <a:avLst/>
          </a:prstGeom>
          <a:solidFill>
            <a:srgbClr val="92D050">
              <a:alpha val="87000"/>
            </a:srgbClr>
          </a:solidFill>
          <a:ln w="57150"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Почему нельзя ходить пешеходам по проезжей части улицы?</a:t>
            </a:r>
          </a:p>
        </p:txBody>
      </p:sp>
      <p:sp>
        <p:nvSpPr>
          <p:cNvPr id="5" name="ответ"/>
          <p:cNvSpPr/>
          <p:nvPr/>
        </p:nvSpPr>
        <p:spPr>
          <a:xfrm>
            <a:off x="3286116" y="714356"/>
            <a:ext cx="5214937" cy="5500707"/>
          </a:xfrm>
          <a:prstGeom prst="roundRect">
            <a:avLst/>
          </a:prstGeom>
          <a:solidFill>
            <a:srgbClr val="92D050">
              <a:alpha val="87000"/>
            </a:srgb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Проезжая часть предназначена для движения транспорта</a:t>
            </a:r>
          </a:p>
        </p:txBody>
      </p:sp>
      <p:sp>
        <p:nvSpPr>
          <p:cNvPr id="6" name="триггер"/>
          <p:cNvSpPr/>
          <p:nvPr/>
        </p:nvSpPr>
        <p:spPr>
          <a:xfrm>
            <a:off x="3357554" y="928670"/>
            <a:ext cx="5214937" cy="5072079"/>
          </a:xfrm>
          <a:prstGeom prst="roundRect">
            <a:avLst/>
          </a:prstGeom>
          <a:solidFill>
            <a:schemeClr val="accent5">
              <a:lumMod val="20000"/>
              <a:lumOff val="80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143900" y="6143644"/>
            <a:ext cx="614362" cy="428626"/>
          </a:xfrm>
          <a:prstGeom prst="actionButtonForwardNex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" grpId="0" animBg="1"/>
      <p:bldP spid="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прос"/>
          <p:cNvSpPr/>
          <p:nvPr/>
        </p:nvSpPr>
        <p:spPr>
          <a:xfrm>
            <a:off x="3286116" y="857232"/>
            <a:ext cx="5214937" cy="5357850"/>
          </a:xfrm>
          <a:prstGeom prst="roundRect">
            <a:avLst/>
          </a:prstGeom>
          <a:solidFill>
            <a:srgbClr val="92D050">
              <a:alpha val="87000"/>
            </a:srgbClr>
          </a:solidFill>
          <a:ln w="57150"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 какие группы  делятся  дорожные  знаки? </a:t>
            </a: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43900" y="6143644"/>
            <a:ext cx="614362" cy="428626"/>
          </a:xfrm>
          <a:prstGeom prst="actionButtonForwardNex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" name="ответ"/>
          <p:cNvSpPr/>
          <p:nvPr/>
        </p:nvSpPr>
        <p:spPr>
          <a:xfrm>
            <a:off x="3286116" y="714356"/>
            <a:ext cx="5286412" cy="5500707"/>
          </a:xfrm>
          <a:prstGeom prst="roundRect">
            <a:avLst/>
          </a:prstGeom>
          <a:solidFill>
            <a:srgbClr val="92D050">
              <a:alpha val="87000"/>
            </a:srgb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Предупреждающие, запрещающие, знаки  сервиса, указательные</a:t>
            </a:r>
          </a:p>
        </p:txBody>
      </p:sp>
      <p:sp>
        <p:nvSpPr>
          <p:cNvPr id="7" name="триггер"/>
          <p:cNvSpPr/>
          <p:nvPr/>
        </p:nvSpPr>
        <p:spPr>
          <a:xfrm>
            <a:off x="3357554" y="928670"/>
            <a:ext cx="5214937" cy="5072079"/>
          </a:xfrm>
          <a:prstGeom prst="roundRect">
            <a:avLst/>
          </a:prstGeom>
          <a:solidFill>
            <a:schemeClr val="accent5">
              <a:lumMod val="20000"/>
              <a:lumOff val="80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6" grpId="0" animBg="1"/>
      <p:bldP spid="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прос"/>
          <p:cNvSpPr/>
          <p:nvPr/>
        </p:nvSpPr>
        <p:spPr>
          <a:xfrm>
            <a:off x="3286116" y="857232"/>
            <a:ext cx="5214937" cy="5357850"/>
          </a:xfrm>
          <a:prstGeom prst="roundRect">
            <a:avLst/>
          </a:prstGeom>
          <a:solidFill>
            <a:srgbClr val="92D050">
              <a:alpha val="87000"/>
            </a:srgbClr>
          </a:solidFill>
          <a:ln w="57150"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Чем опасны кусты и деревья вдоль улицы или на обочине дороги?</a:t>
            </a:r>
          </a:p>
        </p:txBody>
      </p:sp>
      <p:sp>
        <p:nvSpPr>
          <p:cNvPr id="5" name="ответ"/>
          <p:cNvSpPr/>
          <p:nvPr/>
        </p:nvSpPr>
        <p:spPr>
          <a:xfrm>
            <a:off x="3286116" y="714356"/>
            <a:ext cx="5214937" cy="5500707"/>
          </a:xfrm>
          <a:prstGeom prst="roundRect">
            <a:avLst/>
          </a:prstGeom>
          <a:solidFill>
            <a:srgbClr val="92D050">
              <a:alpha val="87000"/>
            </a:srgb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Они мешают хорошему обзору улицы или дороги</a:t>
            </a:r>
          </a:p>
        </p:txBody>
      </p:sp>
      <p:sp>
        <p:nvSpPr>
          <p:cNvPr id="7" name="триггер"/>
          <p:cNvSpPr/>
          <p:nvPr/>
        </p:nvSpPr>
        <p:spPr>
          <a:xfrm>
            <a:off x="3357554" y="928670"/>
            <a:ext cx="5214937" cy="5072079"/>
          </a:xfrm>
          <a:prstGeom prst="roundRect">
            <a:avLst/>
          </a:prstGeom>
          <a:solidFill>
            <a:schemeClr val="accent5">
              <a:lumMod val="20000"/>
              <a:lumOff val="80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143900" y="6143644"/>
            <a:ext cx="614362" cy="428626"/>
          </a:xfrm>
          <a:prstGeom prst="actionButtonForwardNex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" grpId="0" animBg="1"/>
      <p:bldP spid="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71802" y="285728"/>
            <a:ext cx="5500726" cy="5857916"/>
          </a:xfrm>
          <a:prstGeom prst="roundRect">
            <a:avLst/>
          </a:prstGeom>
          <a:solidFill>
            <a:srgbClr val="92D050">
              <a:alpha val="87000"/>
            </a:srgbClr>
          </a:solidFill>
          <a:ln w="57150"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Цель правил всем ясна,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Их выполняет вся страна.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И вы их помните, друзья,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И выполняйте твердо.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Без них по улицам нельзя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Ходить в огромном городе.</a:t>
            </a:r>
          </a:p>
        </p:txBody>
      </p:sp>
      <p:sp>
        <p:nvSpPr>
          <p:cNvPr id="3" name="Управляющая кнопка: настраиваемая 2">
            <a:hlinkClick r:id="" action="ppaction://hlinkshowjump?jump=endshow" highlightClick="1"/>
          </p:cNvPr>
          <p:cNvSpPr/>
          <p:nvPr/>
        </p:nvSpPr>
        <p:spPr>
          <a:xfrm>
            <a:off x="7643834" y="6215082"/>
            <a:ext cx="928687" cy="428625"/>
          </a:xfrm>
          <a:prstGeom prst="actionButtonBlank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выход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143240" y="285728"/>
            <a:ext cx="5643602" cy="5500726"/>
          </a:xfrm>
          <a:solidFill>
            <a:srgbClr val="92D050">
              <a:alpha val="87000"/>
            </a:srgbClr>
          </a:solidFill>
          <a:ln w="57150">
            <a:solidFill>
              <a:srgbClr val="00B05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rtlCol="0">
            <a:normAutofit fontScale="5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59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900" b="1" dirty="0">
                <a:latin typeface="Times New Roman" pitchFamily="18" charset="0"/>
                <a:cs typeface="Times New Roman" pitchFamily="18" charset="0"/>
              </a:rPr>
              <a:t>Дорогой друг!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900" dirty="0">
                <a:latin typeface="Times New Roman" pitchFamily="18" charset="0"/>
                <a:cs typeface="Times New Roman" pitchFamily="18" charset="0"/>
              </a:rPr>
              <a:t>Хорошо ли ты знаешь правила дорожного движения? Давай проверим!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5900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ru-RU" sz="5900" dirty="0">
                <a:latin typeface="Times New Roman" pitchFamily="18" charset="0"/>
                <a:cs typeface="Times New Roman" pitchFamily="18" charset="0"/>
              </a:rPr>
              <a:t> Быстрее бери в руки мышку! 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ru-RU" sz="5900" dirty="0">
                <a:latin typeface="Times New Roman" pitchFamily="18" charset="0"/>
                <a:cs typeface="Times New Roman" pitchFamily="18" charset="0"/>
              </a:rPr>
              <a:t>Щелкай по карточке и проверяй свои знания!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5100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700" b="1" dirty="0">
                <a:latin typeface="Times New Roman" pitchFamily="18" charset="0"/>
                <a:cs typeface="Times New Roman" pitchFamily="18" charset="0"/>
              </a:rPr>
              <a:t>Желаю удачи!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5" name="Управляющая кнопка: сведения 4">
            <a:hlinkClick r:id="" action="ppaction://hlinkshowjump?jump=lastslide" highlightClick="1"/>
          </p:cNvPr>
          <p:cNvSpPr/>
          <p:nvPr/>
        </p:nvSpPr>
        <p:spPr>
          <a:xfrm>
            <a:off x="214282" y="214290"/>
            <a:ext cx="471488" cy="642938"/>
          </a:xfrm>
          <a:prstGeom prst="actionButtonInformation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143900" y="6143644"/>
            <a:ext cx="614362" cy="428626"/>
          </a:xfrm>
          <a:prstGeom prst="actionButtonForwardNex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прос"/>
          <p:cNvSpPr/>
          <p:nvPr/>
        </p:nvSpPr>
        <p:spPr>
          <a:xfrm>
            <a:off x="3286116" y="857232"/>
            <a:ext cx="5214937" cy="5357850"/>
          </a:xfrm>
          <a:prstGeom prst="roundRect">
            <a:avLst/>
          </a:prstGeom>
          <a:solidFill>
            <a:srgbClr val="92D050">
              <a:alpha val="87000"/>
            </a:srgbClr>
          </a:solidFill>
          <a:ln w="57150"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называется знак, на котором изображены бегущие дети?</a:t>
            </a:r>
          </a:p>
        </p:txBody>
      </p:sp>
      <p:sp>
        <p:nvSpPr>
          <p:cNvPr id="3" name="ответ"/>
          <p:cNvSpPr/>
          <p:nvPr/>
        </p:nvSpPr>
        <p:spPr>
          <a:xfrm>
            <a:off x="3286116" y="714356"/>
            <a:ext cx="5214937" cy="5500707"/>
          </a:xfrm>
          <a:prstGeom prst="roundRect">
            <a:avLst/>
          </a:prstGeom>
          <a:solidFill>
            <a:srgbClr val="92D050">
              <a:alpha val="87000"/>
            </a:srgb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«Дети»</a:t>
            </a:r>
          </a:p>
        </p:txBody>
      </p:sp>
      <p:sp>
        <p:nvSpPr>
          <p:cNvPr id="4" name="триггер"/>
          <p:cNvSpPr/>
          <p:nvPr/>
        </p:nvSpPr>
        <p:spPr>
          <a:xfrm>
            <a:off x="3357554" y="928670"/>
            <a:ext cx="5214937" cy="5072079"/>
          </a:xfrm>
          <a:prstGeom prst="roundRect">
            <a:avLst/>
          </a:prstGeom>
          <a:solidFill>
            <a:schemeClr val="accent5">
              <a:lumMod val="20000"/>
              <a:lumOff val="80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143900" y="6143644"/>
            <a:ext cx="614362" cy="428626"/>
          </a:xfrm>
          <a:prstGeom prst="actionButtonForwardNex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прос"/>
          <p:cNvSpPr/>
          <p:nvPr/>
        </p:nvSpPr>
        <p:spPr>
          <a:xfrm>
            <a:off x="3286116" y="857232"/>
            <a:ext cx="5214937" cy="5357850"/>
          </a:xfrm>
          <a:prstGeom prst="roundRect">
            <a:avLst/>
          </a:prstGeom>
          <a:solidFill>
            <a:srgbClr val="92D050">
              <a:alpha val="87000"/>
            </a:srgbClr>
          </a:solidFill>
          <a:ln w="57150"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Дает ли знак «Дети»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какое-либо преимущество перед идущим транспортом?</a:t>
            </a:r>
          </a:p>
        </p:txBody>
      </p:sp>
      <p:sp>
        <p:nvSpPr>
          <p:cNvPr id="6" name="ответ"/>
          <p:cNvSpPr/>
          <p:nvPr/>
        </p:nvSpPr>
        <p:spPr>
          <a:xfrm>
            <a:off x="3286116" y="714356"/>
            <a:ext cx="5214937" cy="5500707"/>
          </a:xfrm>
          <a:prstGeom prst="roundRect">
            <a:avLst/>
          </a:prstGeom>
          <a:solidFill>
            <a:srgbClr val="92D050">
              <a:alpha val="87000"/>
            </a:srgb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Нет, знак предупреждает  о том, что неожиданно на проезжей части могут появиться дети.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143900" y="6143644"/>
            <a:ext cx="614362" cy="428626"/>
          </a:xfrm>
          <a:prstGeom prst="actionButtonForwardNex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9" name="триггер"/>
          <p:cNvSpPr/>
          <p:nvPr/>
        </p:nvSpPr>
        <p:spPr>
          <a:xfrm>
            <a:off x="3357554" y="928670"/>
            <a:ext cx="5214937" cy="5072079"/>
          </a:xfrm>
          <a:prstGeom prst="roundRect">
            <a:avLst/>
          </a:prstGeom>
          <a:solidFill>
            <a:schemeClr val="accent5">
              <a:lumMod val="20000"/>
              <a:lumOff val="80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6" grpId="0" animBg="1"/>
      <p:bldP spid="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прос"/>
          <p:cNvSpPr/>
          <p:nvPr/>
        </p:nvSpPr>
        <p:spPr>
          <a:xfrm>
            <a:off x="3286116" y="857232"/>
            <a:ext cx="5214937" cy="5357850"/>
          </a:xfrm>
          <a:prstGeom prst="roundRect">
            <a:avLst/>
          </a:prstGeom>
          <a:solidFill>
            <a:srgbClr val="92D050">
              <a:alpha val="87000"/>
            </a:srgbClr>
          </a:solidFill>
          <a:ln w="57150"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означают сигналы светофора с изображенными на них человечками?</a:t>
            </a:r>
          </a:p>
        </p:txBody>
      </p:sp>
      <p:sp>
        <p:nvSpPr>
          <p:cNvPr id="5" name="ответ"/>
          <p:cNvSpPr/>
          <p:nvPr/>
        </p:nvSpPr>
        <p:spPr>
          <a:xfrm>
            <a:off x="3286116" y="714356"/>
            <a:ext cx="5214937" cy="5500707"/>
          </a:xfrm>
          <a:prstGeom prst="roundRect">
            <a:avLst/>
          </a:prstGeom>
          <a:solidFill>
            <a:srgbClr val="92D050">
              <a:alpha val="87000"/>
            </a:srgb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Зажегся свет с красным человечком, значит, стой, с зеленым - иди.</a:t>
            </a:r>
          </a:p>
        </p:txBody>
      </p:sp>
      <p:sp>
        <p:nvSpPr>
          <p:cNvPr id="6" name="триггер"/>
          <p:cNvSpPr/>
          <p:nvPr/>
        </p:nvSpPr>
        <p:spPr>
          <a:xfrm>
            <a:off x="3357554" y="928670"/>
            <a:ext cx="5214937" cy="5072079"/>
          </a:xfrm>
          <a:prstGeom prst="roundRect">
            <a:avLst/>
          </a:prstGeom>
          <a:solidFill>
            <a:schemeClr val="accent5">
              <a:lumMod val="20000"/>
              <a:lumOff val="80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143900" y="6143644"/>
            <a:ext cx="614362" cy="428626"/>
          </a:xfrm>
          <a:prstGeom prst="actionButtonForwardNex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прос"/>
          <p:cNvSpPr/>
          <p:nvPr/>
        </p:nvSpPr>
        <p:spPr>
          <a:xfrm>
            <a:off x="3286116" y="857232"/>
            <a:ext cx="5214937" cy="5357850"/>
          </a:xfrm>
          <a:prstGeom prst="roundRect">
            <a:avLst/>
          </a:prstGeom>
          <a:solidFill>
            <a:srgbClr val="92D050">
              <a:alpha val="87000"/>
            </a:srgbClr>
          </a:solidFill>
          <a:ln w="57150"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В каких местах пешеходам разрешается переходить улицу?</a:t>
            </a:r>
          </a:p>
        </p:txBody>
      </p:sp>
      <p:sp>
        <p:nvSpPr>
          <p:cNvPr id="5" name="ответ"/>
          <p:cNvSpPr/>
          <p:nvPr/>
        </p:nvSpPr>
        <p:spPr>
          <a:xfrm>
            <a:off x="3286116" y="714356"/>
            <a:ext cx="5214937" cy="5500707"/>
          </a:xfrm>
          <a:prstGeom prst="roundRect">
            <a:avLst/>
          </a:prstGeom>
          <a:solidFill>
            <a:srgbClr val="92D050">
              <a:alpha val="87000"/>
            </a:srgb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Только  по пешеходным переходам, в местах, обозначенных дорожным знаком «Пешеходный переход»</a:t>
            </a:r>
          </a:p>
        </p:txBody>
      </p:sp>
      <p:sp>
        <p:nvSpPr>
          <p:cNvPr id="6" name="триггер"/>
          <p:cNvSpPr/>
          <p:nvPr/>
        </p:nvSpPr>
        <p:spPr>
          <a:xfrm>
            <a:off x="3357554" y="928670"/>
            <a:ext cx="5214937" cy="5072079"/>
          </a:xfrm>
          <a:prstGeom prst="roundRect">
            <a:avLst/>
          </a:prstGeom>
          <a:solidFill>
            <a:schemeClr val="accent5">
              <a:lumMod val="20000"/>
              <a:lumOff val="80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143900" y="6143644"/>
            <a:ext cx="614362" cy="428626"/>
          </a:xfrm>
          <a:prstGeom prst="actionButtonForwardNex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прос"/>
          <p:cNvSpPr/>
          <p:nvPr/>
        </p:nvSpPr>
        <p:spPr>
          <a:xfrm>
            <a:off x="3286116" y="857232"/>
            <a:ext cx="5214937" cy="5357850"/>
          </a:xfrm>
          <a:prstGeom prst="roundRect">
            <a:avLst/>
          </a:prstGeom>
          <a:solidFill>
            <a:srgbClr val="92D050">
              <a:alpha val="87000"/>
            </a:srgbClr>
          </a:solidFill>
          <a:ln w="57150"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чего вдоль улицы или дороги наносится линия продольной разметки (осевая линия)?</a:t>
            </a:r>
          </a:p>
        </p:txBody>
      </p:sp>
      <p:sp>
        <p:nvSpPr>
          <p:cNvPr id="5" name="ответ"/>
          <p:cNvSpPr/>
          <p:nvPr/>
        </p:nvSpPr>
        <p:spPr>
          <a:xfrm>
            <a:off x="3286116" y="714356"/>
            <a:ext cx="5214937" cy="5500707"/>
          </a:xfrm>
          <a:prstGeom prst="roundRect">
            <a:avLst/>
          </a:prstGeom>
          <a:solidFill>
            <a:srgbClr val="92D050">
              <a:alpha val="87000"/>
            </a:srgb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Осевая линия делит улицу или дорогу на две части, на две полосы движения</a:t>
            </a:r>
          </a:p>
        </p:txBody>
      </p:sp>
      <p:sp>
        <p:nvSpPr>
          <p:cNvPr id="6" name="триггер"/>
          <p:cNvSpPr/>
          <p:nvPr/>
        </p:nvSpPr>
        <p:spPr>
          <a:xfrm>
            <a:off x="3357554" y="928670"/>
            <a:ext cx="5214937" cy="5072079"/>
          </a:xfrm>
          <a:prstGeom prst="roundRect">
            <a:avLst/>
          </a:prstGeom>
          <a:solidFill>
            <a:schemeClr val="accent5">
              <a:lumMod val="20000"/>
              <a:lumOff val="80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143900" y="6143644"/>
            <a:ext cx="614362" cy="428626"/>
          </a:xfrm>
          <a:prstGeom prst="actionButtonForwardNex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" grpId="0" animBg="1"/>
      <p:bldP spid="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прос"/>
          <p:cNvSpPr/>
          <p:nvPr/>
        </p:nvSpPr>
        <p:spPr>
          <a:xfrm>
            <a:off x="3286116" y="857232"/>
            <a:ext cx="5214937" cy="5357850"/>
          </a:xfrm>
          <a:prstGeom prst="roundRect">
            <a:avLst/>
          </a:prstGeom>
          <a:solidFill>
            <a:srgbClr val="92D050">
              <a:alpha val="87000"/>
            </a:srgbClr>
          </a:solidFill>
          <a:ln w="57150"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какой опасности предупреждает водителей и пешеходов дорожный знак «Железнодорожный переезд без шлагбаума»?</a:t>
            </a:r>
          </a:p>
        </p:txBody>
      </p:sp>
      <p:sp>
        <p:nvSpPr>
          <p:cNvPr id="5" name="ответ"/>
          <p:cNvSpPr/>
          <p:nvPr/>
        </p:nvSpPr>
        <p:spPr>
          <a:xfrm>
            <a:off x="3286116" y="714356"/>
            <a:ext cx="5214937" cy="5500707"/>
          </a:xfrm>
          <a:prstGeom prst="roundRect">
            <a:avLst/>
          </a:prstGeom>
          <a:solidFill>
            <a:srgbClr val="92D050">
              <a:alpha val="87000"/>
            </a:srgb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Этот переезд не оборудован шлагбаумом, сигнализацией, не охраняется дежурным</a:t>
            </a:r>
          </a:p>
        </p:txBody>
      </p:sp>
      <p:sp>
        <p:nvSpPr>
          <p:cNvPr id="6" name="триггер"/>
          <p:cNvSpPr/>
          <p:nvPr/>
        </p:nvSpPr>
        <p:spPr>
          <a:xfrm>
            <a:off x="3357554" y="928670"/>
            <a:ext cx="5214937" cy="5072079"/>
          </a:xfrm>
          <a:prstGeom prst="roundRect">
            <a:avLst/>
          </a:prstGeom>
          <a:solidFill>
            <a:schemeClr val="accent5">
              <a:lumMod val="20000"/>
              <a:lumOff val="80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143900" y="6143644"/>
            <a:ext cx="614362" cy="428626"/>
          </a:xfrm>
          <a:prstGeom prst="actionButtonForwardNex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" grpId="0" animBg="1"/>
      <p:bldP spid="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прос"/>
          <p:cNvSpPr/>
          <p:nvPr/>
        </p:nvSpPr>
        <p:spPr>
          <a:xfrm>
            <a:off x="3286116" y="857232"/>
            <a:ext cx="5214937" cy="5357850"/>
          </a:xfrm>
          <a:prstGeom prst="roundRect">
            <a:avLst/>
          </a:prstGeom>
          <a:solidFill>
            <a:srgbClr val="92D050">
              <a:alpha val="87000"/>
            </a:srgbClr>
          </a:solidFill>
          <a:ln w="57150"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каком положении регулировщика разрешается движение пешеходов?</a:t>
            </a:r>
          </a:p>
        </p:txBody>
      </p:sp>
      <p:sp>
        <p:nvSpPr>
          <p:cNvPr id="5" name="ответ"/>
          <p:cNvSpPr/>
          <p:nvPr/>
        </p:nvSpPr>
        <p:spPr>
          <a:xfrm>
            <a:off x="3286116" y="714356"/>
            <a:ext cx="5214937" cy="5500707"/>
          </a:xfrm>
          <a:prstGeom prst="roundRect">
            <a:avLst/>
          </a:prstGeom>
          <a:solidFill>
            <a:srgbClr val="92D050">
              <a:alpha val="87000"/>
            </a:srgb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регулировщик обращен к нам боком, руки вытянуты в сторону или опущены</a:t>
            </a:r>
          </a:p>
        </p:txBody>
      </p:sp>
      <p:sp>
        <p:nvSpPr>
          <p:cNvPr id="6" name="триггер"/>
          <p:cNvSpPr/>
          <p:nvPr/>
        </p:nvSpPr>
        <p:spPr>
          <a:xfrm>
            <a:off x="3357554" y="928670"/>
            <a:ext cx="5214937" cy="5072079"/>
          </a:xfrm>
          <a:prstGeom prst="roundRect">
            <a:avLst/>
          </a:prstGeom>
          <a:solidFill>
            <a:schemeClr val="accent5">
              <a:lumMod val="20000"/>
              <a:lumOff val="80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143900" y="6143644"/>
            <a:ext cx="614362" cy="428626"/>
          </a:xfrm>
          <a:prstGeom prst="actionButtonForwardNex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" grpId="0" animBg="1"/>
      <p:bldP spid="5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291</Words>
  <Application>Microsoft Office PowerPoint</Application>
  <PresentationFormat>Экран (4:3)</PresentationFormat>
  <Paragraphs>41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Monotype Corsiva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Lenovo</cp:lastModifiedBy>
  <cp:revision>61</cp:revision>
  <dcterms:modified xsi:type="dcterms:W3CDTF">2021-03-24T06:15:47Z</dcterms:modified>
</cp:coreProperties>
</file>