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0"/>
  </p:notesMasterIdLst>
  <p:sldIdLst>
    <p:sldId id="257" r:id="rId2"/>
    <p:sldId id="280" r:id="rId3"/>
    <p:sldId id="261" r:id="rId4"/>
    <p:sldId id="267" r:id="rId5"/>
    <p:sldId id="275" r:id="rId6"/>
    <p:sldId id="278" r:id="rId7"/>
    <p:sldId id="265" r:id="rId8"/>
    <p:sldId id="269" r:id="rId9"/>
    <p:sldId id="263" r:id="rId10"/>
    <p:sldId id="264" r:id="rId11"/>
    <p:sldId id="274" r:id="rId12"/>
    <p:sldId id="271" r:id="rId13"/>
    <p:sldId id="272" r:id="rId14"/>
    <p:sldId id="266" r:id="rId15"/>
    <p:sldId id="273" r:id="rId16"/>
    <p:sldId id="270" r:id="rId17"/>
    <p:sldId id="276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3300"/>
    <a:srgbClr val="FFCC99"/>
    <a:srgbClr val="003300"/>
    <a:srgbClr val="FF9933"/>
    <a:srgbClr val="FF6600"/>
    <a:srgbClr val="00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5" autoAdjust="0"/>
    <p:restoredTop sz="94558" autoAdjust="0"/>
  </p:normalViewPr>
  <p:slideViewPr>
    <p:cSldViewPr>
      <p:cViewPr varScale="1">
        <p:scale>
          <a:sx n="81" d="100"/>
          <a:sy n="81" d="100"/>
        </p:scale>
        <p:origin x="18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D70D-9900-409E-B903-050E9079B45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26D58-3CD4-45F6-9BE9-43A79F74B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6D58-3CD4-45F6-9BE9-43A79F74BAC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3BF66-E437-4588-A29B-BB32527AE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EE225-37D5-4AAD-A018-FE1813491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AE719-D18B-4634-9EAD-3F46F5FCD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6357E-E547-4EC1-8DD3-BB5D631F2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D95F-2FC5-441E-877D-8CD53A439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A1045-807B-496E-AD64-36273E62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71FDF-453A-47EA-94C9-680FCCD88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DF60-303D-4407-833D-C0456DADB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DB75D-E5D7-42EC-81AD-3BC8F99EA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C0DE-750C-49E2-8542-E4F1A577D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2F951-6625-4A35-82FE-7B9DBAD6C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53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53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53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53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0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1F77C74-C82C-4481-AC06-C19A79687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785926"/>
            <a:ext cx="7772400" cy="1349375"/>
          </a:xfrm>
        </p:spPr>
        <p:txBody>
          <a:bodyPr/>
          <a:lstStyle/>
          <a:p>
            <a:r>
              <a:rPr lang="ru-RU" sz="9600" b="1" dirty="0"/>
              <a:t>100 к 1</a:t>
            </a:r>
            <a:endParaRPr lang="ru-RU" sz="9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ИГРА</a:t>
            </a:r>
          </a:p>
        </p:txBody>
      </p:sp>
      <p:sp>
        <p:nvSpPr>
          <p:cNvPr id="307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9309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900"/>
                            </p:stCondLst>
                            <p:childTnLst>
                              <p:par>
                                <p:cTn id="14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900"/>
                            </p:stCondLst>
                            <p:childTnLst>
                              <p:par>
                                <p:cTn id="17" presetID="3" presetClass="emph" presetSubtype="2" fill="hold" grpId="4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900"/>
                            </p:stCondLst>
                            <p:childTnLst>
                              <p:par>
                                <p:cTn id="20" presetID="3" presetClass="emph" presetSubtype="2" fill="hold" grpId="5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900"/>
                            </p:stCondLst>
                            <p:childTnLst>
                              <p:par>
                                <p:cTn id="23" presetID="3" presetClass="emph" presetSubtype="2" fill="hold" grpId="6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2" grpId="1"/>
      <p:bldP spid="5122" grpId="2"/>
      <p:bldP spid="5122" grpId="3"/>
      <p:bldP spid="5122" grpId="4"/>
      <p:bldP spid="5122" grpId="5"/>
      <p:bldP spid="5122" grpId="6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08" y="188640"/>
            <a:ext cx="8858280" cy="285524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200" b="1" dirty="0">
                <a:solidFill>
                  <a:schemeClr val="tx1"/>
                </a:solidFill>
                <a:latin typeface="Constantia" pitchFamily="18" charset="0"/>
              </a:rPr>
              <a:t>8. Из деревни в город на лошади выехал колхозник. Расстояние до города было 24 км. Лошадь двигалась со скоростью  8 км/ч. Собака, сопровождавшая колхозника, постоянно забегала вперед, вправо и влево от дороги и опять возвращалась бегом к подводе. Какое расстояние пробежала собака к моменту въезда колхозника в город, если она все время бегала со скоростью 12 км/ч?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nstantia" pitchFamily="18" charset="0"/>
              </a:rPr>
              <a:t>100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А) 24 км</a:t>
            </a:r>
            <a:endParaRPr lang="ru-RU" sz="2400" b="1" dirty="0">
              <a:latin typeface="Constantia" pitchFamily="18" charset="0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В) 48 км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C)</a:t>
            </a:r>
            <a:r>
              <a:rPr lang="ru-RU" sz="3600" b="1" dirty="0">
                <a:latin typeface="Constantia" pitchFamily="18" charset="0"/>
              </a:rPr>
              <a:t> 36 км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D)</a:t>
            </a:r>
            <a:r>
              <a:rPr lang="ru-RU" sz="3600" b="1" dirty="0">
                <a:latin typeface="Constantia" pitchFamily="18" charset="0"/>
              </a:rPr>
              <a:t> другое</a:t>
            </a:r>
          </a:p>
        </p:txBody>
      </p:sp>
      <p:sp>
        <p:nvSpPr>
          <p:cNvPr id="1127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127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9350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7" y="188640"/>
            <a:ext cx="4139951" cy="252028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9. Дан фрагмент таблицы. Какое значение будет в ячейке С3 после копирования в нее формулы из ячейки С1?</a:t>
            </a:r>
            <a:br>
              <a:rPr lang="ru-RU" sz="3200" b="1" dirty="0">
                <a:latin typeface="Constantia" pitchFamily="18" charset="0"/>
              </a:rPr>
            </a:br>
            <a:endParaRPr lang="ru-RU" sz="3200" b="1" dirty="0">
              <a:latin typeface="Constantia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nstantia" pitchFamily="18" charset="0"/>
              </a:rPr>
              <a:t>100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Constantia" pitchFamily="18" charset="0"/>
              </a:rPr>
              <a:t>А) 33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Constantia" pitchFamily="18" charset="0"/>
              </a:rPr>
              <a:t>   </a:t>
            </a:r>
            <a:r>
              <a:rPr lang="ru-RU" sz="3200" b="1" dirty="0">
                <a:latin typeface="Constantia" pitchFamily="18" charset="0"/>
              </a:rPr>
              <a:t>В) 13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latin typeface="Constantia" pitchFamily="18" charset="0"/>
            </a:endParaRPr>
          </a:p>
          <a:p>
            <a:pPr algn="ctr"/>
            <a:r>
              <a:rPr lang="en-US" sz="3200" b="1" dirty="0">
                <a:latin typeface="Constantia" pitchFamily="18" charset="0"/>
              </a:rPr>
              <a:t>C)</a:t>
            </a:r>
            <a:r>
              <a:rPr lang="ru-RU" sz="3200" b="1" dirty="0">
                <a:latin typeface="Constantia" pitchFamily="18" charset="0"/>
              </a:rPr>
              <a:t> 31</a:t>
            </a:r>
          </a:p>
          <a:p>
            <a:pPr algn="ctr"/>
            <a:endParaRPr lang="ru-RU" sz="3200" b="1" dirty="0">
              <a:latin typeface="Constantia" pitchFamily="18" charset="0"/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Constantia" pitchFamily="18" charset="0"/>
              </a:rPr>
              <a:t>D)</a:t>
            </a:r>
            <a:r>
              <a:rPr lang="ru-RU" sz="3200" b="1" dirty="0">
                <a:latin typeface="Constantia" pitchFamily="18" charset="0"/>
              </a:rPr>
              <a:t> другое</a:t>
            </a:r>
          </a:p>
        </p:txBody>
      </p:sp>
      <p:sp>
        <p:nvSpPr>
          <p:cNvPr id="1639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t="10053" r="57842" b="55923"/>
          <a:stretch>
            <a:fillRect/>
          </a:stretch>
        </p:blipFill>
        <p:spPr bwMode="auto">
          <a:xfrm>
            <a:off x="4355976" y="836712"/>
            <a:ext cx="46085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D3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24936" cy="157571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chemeClr val="tx1"/>
                </a:solidFill>
                <a:latin typeface="Constantia" pitchFamily="18" charset="0"/>
              </a:rPr>
              <a:t>     10.  </a:t>
            </a: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Скорость дельфина 15 м/с, а скорость скворца 72 км/ч. </a:t>
            </a:r>
            <a:b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Кто из них движется быстрее? </a:t>
            </a:r>
            <a:br>
              <a:rPr lang="ru-RU" sz="3200" b="1" dirty="0">
                <a:solidFill>
                  <a:schemeClr val="tx1"/>
                </a:solidFill>
                <a:latin typeface="Constantia" pitchFamily="18" charset="0"/>
              </a:rPr>
            </a:b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nstantia" pitchFamily="18" charset="0"/>
              </a:rPr>
              <a:t>100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А)дельфин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В) одинаково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C)</a:t>
            </a:r>
            <a:r>
              <a:rPr lang="ru-RU" sz="3600" b="1" dirty="0">
                <a:latin typeface="Constantia" pitchFamily="18" charset="0"/>
              </a:rPr>
              <a:t> скворец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D) </a:t>
            </a:r>
            <a:r>
              <a:rPr lang="ru-RU" sz="3600" b="1" dirty="0">
                <a:latin typeface="Constantia" pitchFamily="18" charset="0"/>
              </a:rPr>
              <a:t>другое</a:t>
            </a:r>
          </a:p>
        </p:txBody>
      </p:sp>
      <p:sp>
        <p:nvSpPr>
          <p:cNvPr id="820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851920" y="1628800"/>
            <a:ext cx="1574287" cy="1728192"/>
            <a:chOff x="3923928" y="1268760"/>
            <a:chExt cx="2148830" cy="2148830"/>
          </a:xfrm>
        </p:grpSpPr>
        <p:pic>
          <p:nvPicPr>
            <p:cNvPr id="9" name="Рисунок 8" descr="0018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3928" y="1268760"/>
              <a:ext cx="2148830" cy="214883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 bwMode="auto">
            <a:xfrm>
              <a:off x="3923928" y="1268760"/>
              <a:ext cx="1994068" cy="43204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D3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584176"/>
          </a:xfrm>
        </p:spPr>
        <p:txBody>
          <a:bodyPr/>
          <a:lstStyle/>
          <a:p>
            <a:pPr marL="838200" indent="-838200" algn="just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11. Какая  программа является приложением, предназначенным для создания и сопровождения </a:t>
            </a:r>
            <a:r>
              <a:rPr lang="en-US" sz="2800" b="1" dirty="0">
                <a:solidFill>
                  <a:schemeClr val="tx1"/>
                </a:solidFill>
                <a:latin typeface="Constantia" pitchFamily="18" charset="0"/>
              </a:rPr>
              <a:t>web</a:t>
            </a: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-сайтов?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onstantia" pitchFamily="18" charset="0"/>
              </a:rPr>
              <a:t>100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latin typeface="Constantia" pitchFamily="18" charset="0"/>
              </a:rPr>
              <a:t>А) </a:t>
            </a:r>
            <a:r>
              <a:rPr lang="en-US" sz="3600" b="1" dirty="0">
                <a:latin typeface="Constantia" pitchFamily="18" charset="0"/>
              </a:rPr>
              <a:t>MS Publisher</a:t>
            </a:r>
            <a:endParaRPr lang="ru-RU" sz="3600" b="1" dirty="0">
              <a:latin typeface="Constantia" pitchFamily="18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В) </a:t>
            </a:r>
            <a:r>
              <a:rPr lang="en-US" sz="3600" b="1" dirty="0">
                <a:latin typeface="Constantia" pitchFamily="18" charset="0"/>
              </a:rPr>
              <a:t>MS Opera</a:t>
            </a:r>
            <a:endParaRPr lang="ru-RU" sz="3600" b="1" dirty="0">
              <a:latin typeface="Constantia" pitchFamily="18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Constantia" pitchFamily="18" charset="0"/>
              </a:rPr>
              <a:t>C)</a:t>
            </a:r>
            <a:r>
              <a:rPr lang="ru-RU" sz="3600" b="1" dirty="0">
                <a:latin typeface="Constantia" pitchFamily="18" charset="0"/>
              </a:rPr>
              <a:t> </a:t>
            </a:r>
            <a:r>
              <a:rPr lang="en-US" sz="3600" b="1" dirty="0">
                <a:latin typeface="Constantia" pitchFamily="18" charset="0"/>
              </a:rPr>
              <a:t>MS Front Page</a:t>
            </a:r>
            <a:endParaRPr lang="ru-RU" sz="3600" b="1" dirty="0">
              <a:latin typeface="Constantia" pitchFamily="18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D)</a:t>
            </a:r>
            <a:r>
              <a:rPr lang="ru-RU" sz="3600" b="1" dirty="0">
                <a:latin typeface="Constantia" pitchFamily="18" charset="0"/>
              </a:rPr>
              <a:t> другое</a:t>
            </a:r>
          </a:p>
        </p:txBody>
      </p:sp>
      <p:sp>
        <p:nvSpPr>
          <p:cNvPr id="1434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4345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9350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" name="Рисунок 9" descr="0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844824"/>
            <a:ext cx="2281436" cy="153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571160" cy="1728192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4000" dirty="0">
                <a:latin typeface="Constantia" pitchFamily="18" charset="0"/>
              </a:rPr>
              <a:t>   12. </a:t>
            </a: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На одну чашу весов положили кусок сыра, а на другую ¾ такого же куска сыра и еще ¾ кг. Установилось равновесие. Какова масса куска сыра?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onstantia" pitchFamily="18" charset="0"/>
              </a:rPr>
              <a:t>100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А) 1 кг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В) 4 кг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C)</a:t>
            </a:r>
            <a:r>
              <a:rPr lang="ru-RU" sz="3600" b="1" dirty="0">
                <a:latin typeface="Constantia" pitchFamily="18" charset="0"/>
              </a:rPr>
              <a:t> 3 кг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D)</a:t>
            </a:r>
            <a:r>
              <a:rPr lang="ru-RU" sz="3600" b="1" dirty="0">
                <a:latin typeface="Constantia" pitchFamily="18" charset="0"/>
              </a:rPr>
              <a:t> другое</a:t>
            </a:r>
          </a:p>
        </p:txBody>
      </p:sp>
      <p:sp>
        <p:nvSpPr>
          <p:cNvPr id="922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9225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9350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" name="Рисунок 9" descr="0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204864"/>
            <a:ext cx="1524000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357166"/>
            <a:ext cx="8642350" cy="1500198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13. Как называется программа, с помощью которой пользователь решает свои прикладные  задачи?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nstantia" pitchFamily="18" charset="0"/>
              </a:rPr>
              <a:t>100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dirty="0">
                <a:latin typeface="Constantia" pitchFamily="18" charset="0"/>
              </a:rPr>
              <a:t>А) файл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Constantia" pitchFamily="18" charset="0"/>
              </a:rPr>
              <a:t>В) приложение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latin typeface="Constantia" pitchFamily="18" charset="0"/>
              </a:rPr>
              <a:t>C)</a:t>
            </a:r>
            <a:r>
              <a:rPr lang="ru-RU" sz="3200" b="1" dirty="0">
                <a:latin typeface="Constantia" pitchFamily="18" charset="0"/>
              </a:rPr>
              <a:t> драйвер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latin typeface="Constantia" pitchFamily="18" charset="0"/>
              </a:rPr>
              <a:t>D)</a:t>
            </a:r>
            <a:r>
              <a:rPr lang="ru-RU" sz="3200" b="1" dirty="0">
                <a:latin typeface="Constantia" pitchFamily="18" charset="0"/>
              </a:rPr>
              <a:t> другое</a:t>
            </a:r>
          </a:p>
        </p:txBody>
      </p:sp>
      <p:sp>
        <p:nvSpPr>
          <p:cNvPr id="1536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5369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9350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" name="Рисунок 9" descr="1180668597_photo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714488"/>
            <a:ext cx="1995497" cy="1961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88640"/>
            <a:ext cx="8643998" cy="2736304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14. </a:t>
            </a:r>
            <a:b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- Бабушка, сколько лет твоему внуку?</a:t>
            </a:r>
            <a:b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- Ему, милый, столько месяцев, сколько мне лет.</a:t>
            </a:r>
            <a:b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 - Сколько же тебе лет?</a:t>
            </a:r>
            <a:b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 - Нам с внуком вместе 65 лет. А уж сколько внуку лет сосчитай сам.</a:t>
            </a:r>
            <a:b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Сколько же внуку лет?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nstantia" pitchFamily="18" charset="0"/>
              </a:rPr>
              <a:t>100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А) 11</a:t>
            </a:r>
            <a:endParaRPr lang="ru-RU" sz="3600" b="1" baseline="-25000" dirty="0">
              <a:latin typeface="Constantia" pitchFamily="18" charset="0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В) 5</a:t>
            </a:r>
            <a:endParaRPr lang="ru-RU" sz="3600" b="1" baseline="-25000" dirty="0">
              <a:latin typeface="Constantia" pitchFamily="18" charset="0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C)</a:t>
            </a:r>
            <a:r>
              <a:rPr lang="ru-RU" sz="3600" b="1" dirty="0">
                <a:latin typeface="Constantia" pitchFamily="18" charset="0"/>
              </a:rPr>
              <a:t> 6</a:t>
            </a:r>
            <a:endParaRPr lang="ru-RU" sz="3600" b="1" baseline="-25000" dirty="0">
              <a:latin typeface="Constantia" pitchFamily="18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D)</a:t>
            </a:r>
            <a:r>
              <a:rPr lang="ru-RU" sz="3600" b="1" dirty="0">
                <a:latin typeface="Constantia" pitchFamily="18" charset="0"/>
              </a:rPr>
              <a:t> другое</a:t>
            </a:r>
            <a:endParaRPr lang="ru-RU" sz="3600" b="1" baseline="-25000" dirty="0">
              <a:latin typeface="Constantia" pitchFamily="18" charset="0"/>
            </a:endParaRPr>
          </a:p>
        </p:txBody>
      </p:sp>
      <p:sp>
        <p:nvSpPr>
          <p:cNvPr id="1332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332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9350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673"/>
            <a:ext cx="8229600" cy="144016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15.  Назовите оператор очистки экрана в языке </a:t>
            </a:r>
            <a:r>
              <a:rPr lang="en-US" sz="2800" b="1" dirty="0">
                <a:solidFill>
                  <a:schemeClr val="tx1"/>
                </a:solidFill>
                <a:latin typeface="Constantia" pitchFamily="18" charset="0"/>
              </a:rPr>
              <a:t>Pascal</a:t>
            </a: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?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nstantia" pitchFamily="18" charset="0"/>
              </a:rPr>
              <a:t>100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dirty="0">
                <a:latin typeface="Constantia" pitchFamily="18" charset="0"/>
              </a:rPr>
              <a:t>А) </a:t>
            </a:r>
            <a:r>
              <a:rPr lang="en-US" sz="3200" b="1" dirty="0" err="1">
                <a:latin typeface="Constantia" pitchFamily="18" charset="0"/>
              </a:rPr>
              <a:t>writeln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dirty="0">
                <a:latin typeface="Constantia" pitchFamily="18" charset="0"/>
              </a:rPr>
              <a:t>В) </a:t>
            </a:r>
            <a:r>
              <a:rPr lang="en-US" sz="3200" b="1" dirty="0">
                <a:latin typeface="Constantia" pitchFamily="18" charset="0"/>
              </a:rPr>
              <a:t>program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dirty="0">
                <a:latin typeface="Constantia" pitchFamily="18" charset="0"/>
              </a:rPr>
              <a:t>С) </a:t>
            </a:r>
            <a:r>
              <a:rPr lang="en-US" sz="3200" b="1" dirty="0">
                <a:latin typeface="Constantia" pitchFamily="18" charset="0"/>
              </a:rPr>
              <a:t>uses </a:t>
            </a:r>
            <a:r>
              <a:rPr lang="en-US" sz="3200" b="1" dirty="0" err="1">
                <a:latin typeface="Constantia" pitchFamily="18" charset="0"/>
              </a:rPr>
              <a:t>crt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latin typeface="Constantia" pitchFamily="18" charset="0"/>
              </a:rPr>
              <a:t>D)</a:t>
            </a:r>
            <a:r>
              <a:rPr lang="ru-RU" sz="3200" b="1" dirty="0">
                <a:latin typeface="Constantia" pitchFamily="18" charset="0"/>
              </a:rPr>
              <a:t> другое</a:t>
            </a:r>
          </a:p>
        </p:txBody>
      </p:sp>
      <p:sp>
        <p:nvSpPr>
          <p:cNvPr id="1844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8441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9350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779912" y="1988840"/>
            <a:ext cx="1872208" cy="1372388"/>
            <a:chOff x="3707904" y="1844824"/>
            <a:chExt cx="2115318" cy="1588412"/>
          </a:xfrm>
        </p:grpSpPr>
        <p:pic>
          <p:nvPicPr>
            <p:cNvPr id="10" name="Рисунок 9" descr="057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7904" y="1844824"/>
              <a:ext cx="2115318" cy="1588412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 bwMode="auto">
            <a:xfrm>
              <a:off x="4860032" y="1988840"/>
              <a:ext cx="792088" cy="288032"/>
            </a:xfrm>
            <a:prstGeom prst="ellipse">
              <a:avLst/>
            </a:prstGeom>
            <a:solidFill>
              <a:schemeClr val="accent4">
                <a:lumMod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204864"/>
            <a:ext cx="8352928" cy="15696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kern="100" spc="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Arial"/>
              </a:rPr>
              <a:t>МОЛОДЦЫ !!!</a:t>
            </a:r>
            <a:endParaRPr lang="ru-RU" sz="9600" b="1" kern="100" spc="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Pu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517232"/>
            <a:ext cx="949251" cy="1035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82146E-6 L 0.78299 -0.0018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11560" y="332656"/>
            <a:ext cx="7772400" cy="108865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0" bIns="0" anchor="ctr" anchorCtr="0"/>
          <a:lstStyle/>
          <a:p>
            <a:r>
              <a:rPr lang="ru-RU" i="1" kern="200" spc="200" dirty="0">
                <a:solidFill>
                  <a:srgbClr val="C00000"/>
                </a:solidFill>
                <a:latin typeface="Constantia" pitchFamily="18" charset="0"/>
              </a:rPr>
              <a:t>Правила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23528" y="1052736"/>
            <a:ext cx="8640960" cy="49685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ru-RU" sz="2800" dirty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Открыть презентацию в режиме слайд-шоу.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За правильный ответ дается 1 балл.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Если команда ответила неверно, право хода переходит к другой команде.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Для того, чтобы выбрать ответ, необходимо дождаться, пока курсор превратится в ладошку и только тогда нажимать.</a:t>
            </a:r>
            <a:endParaRPr lang="ru-RU" sz="28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376" y="6093296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12968" cy="252028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ru-RU" sz="4000" dirty="0">
                <a:latin typeface="Constantia" pitchFamily="18" charset="0"/>
              </a:rPr>
              <a:t>    1. 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Туземцы подарили капитану корабля амулет из железного дерева. Не обманули ли они капитана? Известно, что плотность железного дерева 1,4 г/см</a:t>
            </a:r>
            <a:r>
              <a:rPr lang="ru-RU" sz="2400" b="1" baseline="30000" dirty="0">
                <a:solidFill>
                  <a:schemeClr val="tx1"/>
                </a:solidFill>
                <a:latin typeface="Constantia" pitchFamily="18" charset="0"/>
              </a:rPr>
              <a:t>3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. Масса  амулета  8,4 г, объем 7 см</a:t>
            </a:r>
            <a:r>
              <a:rPr lang="ru-RU" sz="2400" b="1" baseline="30000" dirty="0">
                <a:solidFill>
                  <a:schemeClr val="tx1"/>
                </a:solidFill>
                <a:latin typeface="Constantia" pitchFamily="18" charset="0"/>
              </a:rPr>
              <a:t>3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.</a:t>
            </a:r>
            <a:endParaRPr lang="ru-RU" sz="2400" b="1" dirty="0">
              <a:latin typeface="Constantia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3568" y="6165304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nstantia" pitchFamily="18" charset="0"/>
              </a:rPr>
              <a:t>100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А) </a:t>
            </a:r>
            <a:r>
              <a:rPr lang="ru-RU" sz="3200" b="1" dirty="0">
                <a:latin typeface="Constantia" pitchFamily="18" charset="0"/>
              </a:rPr>
              <a:t>обманули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latin typeface="Constantia" pitchFamily="18" charset="0"/>
              </a:rPr>
              <a:t>В)нельзя вычислить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latin typeface="Constantia" pitchFamily="18" charset="0"/>
              </a:rPr>
              <a:t>C)</a:t>
            </a:r>
            <a:r>
              <a:rPr lang="ru-RU" sz="3200" b="1" dirty="0">
                <a:latin typeface="Constantia" pitchFamily="18" charset="0"/>
              </a:rPr>
              <a:t> Не обманули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D)</a:t>
            </a:r>
            <a:r>
              <a:rPr lang="ru-RU" sz="3600" b="1" dirty="0">
                <a:latin typeface="Constantia" pitchFamily="18" charset="0"/>
              </a:rPr>
              <a:t> другое</a:t>
            </a:r>
          </a:p>
        </p:txBody>
      </p:sp>
      <p:sp>
        <p:nvSpPr>
          <p:cNvPr id="410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4105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9350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D3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58417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2.   30 пирожных стоят на 3 рубля дороже, чем 40 пирожков. Те же 30 пирожных стоят на 2 рубля 10 коп дороже, чем 50 пирожков. Сколько стоит 1 пирожок?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nstantia" pitchFamily="18" charset="0"/>
              </a:rPr>
              <a:t>100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А) 3 коп</a:t>
            </a:r>
            <a:endParaRPr lang="ru-RU" sz="3600" b="1" baseline="-25000" dirty="0">
              <a:latin typeface="Constantia" pitchFamily="18" charset="0"/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В) 9 коп</a:t>
            </a:r>
            <a:endParaRPr lang="ru-RU" sz="3600" b="1" baseline="-25000" dirty="0">
              <a:latin typeface="Constantia" pitchFamily="18" charset="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C)</a:t>
            </a:r>
            <a:r>
              <a:rPr lang="ru-RU" sz="3600" b="1" dirty="0">
                <a:latin typeface="Constantia" pitchFamily="18" charset="0"/>
              </a:rPr>
              <a:t> 6 коп</a:t>
            </a:r>
            <a:endParaRPr lang="ru-RU" sz="3600" b="1" baseline="-25000" dirty="0">
              <a:latin typeface="Constantia" pitchFamily="18" charset="0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D)</a:t>
            </a:r>
            <a:r>
              <a:rPr lang="ru-RU" sz="3600" b="1" dirty="0">
                <a:latin typeface="Constantia" pitchFamily="18" charset="0"/>
              </a:rPr>
              <a:t> другое</a:t>
            </a:r>
            <a:endParaRPr lang="ru-RU" sz="3600" b="1" baseline="-25000" dirty="0">
              <a:latin typeface="Constantia" pitchFamily="18" charset="0"/>
            </a:endParaRPr>
          </a:p>
        </p:txBody>
      </p:sp>
      <p:sp>
        <p:nvSpPr>
          <p:cNvPr id="1024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0249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9350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" name="Рисунок 9" descr="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3904" y="1700808"/>
            <a:ext cx="1836208" cy="167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3.  Как называется операция логического умножения?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nstantia" pitchFamily="18" charset="0"/>
              </a:rPr>
              <a:t>100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Constantia" pitchFamily="18" charset="0"/>
              </a:rPr>
              <a:t>А) дизъюнкция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Constantia" pitchFamily="18" charset="0"/>
              </a:rPr>
              <a:t>В) конъюнкция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Constantia" pitchFamily="18" charset="0"/>
              </a:rPr>
              <a:t>C)</a:t>
            </a:r>
            <a:r>
              <a:rPr lang="ru-RU" sz="3200" b="1" dirty="0">
                <a:latin typeface="Constantia" pitchFamily="18" charset="0"/>
              </a:rPr>
              <a:t> импликация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Constantia" pitchFamily="18" charset="0"/>
              </a:rPr>
              <a:t>D)</a:t>
            </a:r>
            <a:r>
              <a:rPr lang="ru-RU" sz="3200" b="1" dirty="0">
                <a:latin typeface="Constantia" pitchFamily="18" charset="0"/>
              </a:rPr>
              <a:t> другое</a:t>
            </a:r>
          </a:p>
        </p:txBody>
      </p:sp>
      <p:sp>
        <p:nvSpPr>
          <p:cNvPr id="1741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741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9350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" name="Рисунок 9" descr="8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484784"/>
            <a:ext cx="19050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23528" y="188640"/>
            <a:ext cx="85689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just">
              <a:lnSpc>
                <a:spcPct val="150000"/>
              </a:lnSpc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4.  Каким  способом  соединены  3  резистора  по  6  Ом каждый,  если  общее  сопротивление  оказалось равным  9  Омов?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nstantia" pitchFamily="18" charset="0"/>
              </a:rPr>
              <a:t>100</a:t>
            </a:r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latin typeface="Constantia" pitchFamily="18" charset="0"/>
              </a:rPr>
              <a:t>А) последовательное</a:t>
            </a:r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latin typeface="Constantia" pitchFamily="18" charset="0"/>
              </a:rPr>
              <a:t>В) смешанное</a:t>
            </a: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Constantia" pitchFamily="18" charset="0"/>
              </a:rPr>
              <a:t>C)</a:t>
            </a:r>
            <a:r>
              <a:rPr lang="ru-RU" sz="2800" b="1" dirty="0">
                <a:latin typeface="Constantia" pitchFamily="18" charset="0"/>
              </a:rPr>
              <a:t> параллельное</a:t>
            </a:r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Constantia" pitchFamily="18" charset="0"/>
              </a:rPr>
              <a:t>D)</a:t>
            </a:r>
            <a:r>
              <a:rPr lang="ru-RU" sz="2800" b="1" dirty="0">
                <a:latin typeface="Constantia" pitchFamily="18" charset="0"/>
              </a:rPr>
              <a:t> другое</a:t>
            </a:r>
          </a:p>
        </p:txBody>
      </p:sp>
      <p:sp>
        <p:nvSpPr>
          <p:cNvPr id="5128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5129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9350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" name="Рисунок 9" descr="0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938919">
            <a:off x="3776057" y="961518"/>
            <a:ext cx="839219" cy="2890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7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170080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5.  Замерзнет ли вся вода массой 100 г, взятая при 0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cs typeface="Arial"/>
              </a:rPr>
              <a:t>°С, если она передаст окружающим телам 34 КДж теплоты? Удельная теплота плавления льда 3,4*10</a:t>
            </a:r>
            <a:r>
              <a:rPr lang="ru-RU" sz="2400" b="1" baseline="30000" dirty="0">
                <a:solidFill>
                  <a:schemeClr val="tx1"/>
                </a:solidFill>
                <a:latin typeface="Constantia" pitchFamily="18" charset="0"/>
                <a:cs typeface="Arial"/>
              </a:rPr>
              <a:t>5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cs typeface="Arial"/>
              </a:rPr>
              <a:t> Дж/кг.</a:t>
            </a:r>
            <a:endParaRPr lang="ru-RU" sz="4000" dirty="0">
              <a:solidFill>
                <a:srgbClr val="FF6600"/>
              </a:solidFill>
              <a:latin typeface="Constantia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nstantia" pitchFamily="18" charset="0"/>
              </a:rPr>
              <a:t>100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dirty="0">
                <a:latin typeface="Constantia" pitchFamily="18" charset="0"/>
              </a:rPr>
              <a:t>А) нет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>
                <a:latin typeface="Constantia" pitchFamily="18" charset="0"/>
              </a:rPr>
              <a:t>В) нельзя вычислить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dirty="0">
                <a:latin typeface="Constantia" pitchFamily="18" charset="0"/>
              </a:rPr>
              <a:t>C)</a:t>
            </a:r>
            <a:r>
              <a:rPr lang="ru-RU" sz="3600" dirty="0">
                <a:latin typeface="Constantia" pitchFamily="18" charset="0"/>
              </a:rPr>
              <a:t> да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dirty="0">
                <a:latin typeface="Constantia" pitchFamily="18" charset="0"/>
              </a:rPr>
              <a:t>D)</a:t>
            </a:r>
            <a:r>
              <a:rPr lang="ru-RU" sz="3600" dirty="0">
                <a:latin typeface="Constantia" pitchFamily="18" charset="0"/>
              </a:rPr>
              <a:t> другое</a:t>
            </a:r>
          </a:p>
        </p:txBody>
      </p:sp>
      <p:sp>
        <p:nvSpPr>
          <p:cNvPr id="615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615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9350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2" name="Рисунок 11" descr="wallpap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988840"/>
            <a:ext cx="1779702" cy="1408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496944" cy="1368152"/>
          </a:xfrm>
        </p:spPr>
        <p:txBody>
          <a:bodyPr/>
          <a:lstStyle/>
          <a:p>
            <a:pPr marL="838200" indent="-838200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6.  У мальчика в коробке было 7 мух. На две мухи он поймал двух рыбок. Сколько рыбок он поймает используя остальных мух?</a:t>
            </a:r>
            <a:endParaRPr lang="ru-RU" sz="4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nstantia" pitchFamily="18" charset="0"/>
              </a:rPr>
              <a:t>100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А) 5</a:t>
            </a:r>
            <a:endParaRPr lang="ru-RU" sz="3600" b="1" baseline="-25000" dirty="0">
              <a:latin typeface="Constantia" pitchFamily="18" charset="0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В) 1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C)</a:t>
            </a:r>
            <a:r>
              <a:rPr lang="ru-RU" sz="3600" b="1" dirty="0">
                <a:latin typeface="Constantia" pitchFamily="18" charset="0"/>
              </a:rPr>
              <a:t> 4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D)</a:t>
            </a:r>
            <a:r>
              <a:rPr lang="ru-RU" sz="3600" b="1" dirty="0">
                <a:latin typeface="Constantia" pitchFamily="18" charset="0"/>
              </a:rPr>
              <a:t> другое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229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229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9350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" name="Рисунок 9" descr="0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2772544" cy="1853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41784"/>
            <a:ext cx="8496300" cy="1070992"/>
          </a:xfrm>
        </p:spPr>
        <p:txBody>
          <a:bodyPr/>
          <a:lstStyle/>
          <a:p>
            <a:pPr marL="838200" indent="-838200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7.  Когда  лучше  срезать  листья  салата,  чтобы  они были  более  сочными?</a:t>
            </a:r>
            <a:endParaRPr lang="ru-RU" sz="4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6092825"/>
            <a:ext cx="1752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nstantia" pitchFamily="18" charset="0"/>
              </a:rPr>
              <a:t>100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048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А) утром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800600" y="34290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Constantia" pitchFamily="18" charset="0"/>
              </a:rPr>
              <a:t>В) вечером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048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C)</a:t>
            </a:r>
            <a:r>
              <a:rPr lang="ru-RU" sz="3600" b="1" dirty="0">
                <a:latin typeface="Constantia" pitchFamily="18" charset="0"/>
              </a:rPr>
              <a:t> днем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4800600" y="4800600"/>
            <a:ext cx="4343400" cy="1066800"/>
          </a:xfrm>
          <a:prstGeom prst="hexagon">
            <a:avLst>
              <a:gd name="adj" fmla="val 10178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>
                <a:latin typeface="Constantia" pitchFamily="18" charset="0"/>
              </a:rPr>
              <a:t>D)</a:t>
            </a:r>
            <a:r>
              <a:rPr lang="ru-RU" sz="3600" b="1" dirty="0">
                <a:latin typeface="Constantia" pitchFamily="18" charset="0"/>
              </a:rPr>
              <a:t> другое</a:t>
            </a:r>
          </a:p>
        </p:txBody>
      </p:sp>
      <p:sp>
        <p:nvSpPr>
          <p:cNvPr id="717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762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717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9350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" name="Рисунок 9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84784"/>
            <a:ext cx="1359024" cy="181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D3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571</TotalTime>
  <Words>642</Words>
  <Application>Microsoft Office PowerPoint</Application>
  <PresentationFormat>Экран (4:3)</PresentationFormat>
  <Paragraphs>117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Monotype Corsiva</vt:lpstr>
      <vt:lpstr>Verdana</vt:lpstr>
      <vt:lpstr>Wingdings</vt:lpstr>
      <vt:lpstr>Глобус</vt:lpstr>
      <vt:lpstr>100 к 1</vt:lpstr>
      <vt:lpstr>Правила игры</vt:lpstr>
      <vt:lpstr>    1. Туземцы подарили капитану корабля амулет из железного дерева. Не обманули ли они капитана? Известно, что плотность железного дерева 1,4 г/см3. Масса  амулета  8,4 г, объем 7 см3.</vt:lpstr>
      <vt:lpstr>2.   30 пирожных стоят на 3 рубля дороже, чем 40 пирожков. Те же 30 пирожных стоят на 2 рубля 10 коп дороже, чем 50 пирожков. Сколько стоит 1 пирожок?</vt:lpstr>
      <vt:lpstr>3.  Как называется операция логического умножения?</vt:lpstr>
      <vt:lpstr>Презентация PowerPoint</vt:lpstr>
      <vt:lpstr>5.  Замерзнет ли вся вода массой 100 г, взятая при 0°С, если она передаст окружающим телам 34 КДж теплоты? Удельная теплота плавления льда 3,4*105 Дж/кг.</vt:lpstr>
      <vt:lpstr>6.  У мальчика в коробке было 7 мух. На две мухи он поймал двух рыбок. Сколько рыбок он поймает используя остальных мух?</vt:lpstr>
      <vt:lpstr>7.  Когда  лучше  срезать  листья  салата,  чтобы  они были  более  сочными?</vt:lpstr>
      <vt:lpstr>8. Из деревни в город на лошади выехал колхозник. Расстояние до города было 24 км. Лошадь двигалась со скоростью  8 км/ч. Собака, сопровождавшая колхозника, постоянно забегала вперед, вправо и влево от дороги и опять возвращалась бегом к подводе. Какое расстояние пробежала собака к моменту въезда колхозника в город, если она все время бегала со скоростью 12 км/ч?</vt:lpstr>
      <vt:lpstr>9. Дан фрагмент таблицы. Какое значение будет в ячейке С3 после копирования в нее формулы из ячейки С1? </vt:lpstr>
      <vt:lpstr>     10.  Скорость дельфина 15 м/с, а скорость скворца 72 км/ч.  Кто из них движется быстрее?  </vt:lpstr>
      <vt:lpstr>11. Какая  программа является приложением, предназначенным для создания и сопровождения web-сайтов?</vt:lpstr>
      <vt:lpstr>   12. На одну чашу весов положили кусок сыра, а на другую ¾ такого же куска сыра и еще ¾ кг. Установилось равновесие. Какова масса куска сыра?</vt:lpstr>
      <vt:lpstr>13. Как называется программа, с помощью которой пользователь решает свои прикладные  задачи?</vt:lpstr>
      <vt:lpstr>14.  - Бабушка, сколько лет твоему внуку? - Ему, милый, столько месяцев, сколько мне лет.  - Сколько же тебе лет?  - Нам с внуком вместе 65 лет. А уж сколько внуку лет сосчитай сам. Сколько же внуку лет?</vt:lpstr>
      <vt:lpstr>15.  Назовите оператор очистки экрана в языке Pascal?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к 1</dc:title>
  <dc:creator>User;Кулаева НА</dc:creator>
  <cp:keywords>конкурс</cp:keywords>
  <cp:lastModifiedBy>Lenovo</cp:lastModifiedBy>
  <cp:revision>48</cp:revision>
  <dcterms:created xsi:type="dcterms:W3CDTF">2003-11-10T05:57:12Z</dcterms:created>
  <dcterms:modified xsi:type="dcterms:W3CDTF">2021-03-24T06:59:56Z</dcterms:modified>
</cp:coreProperties>
</file>