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jpeg" ContentType="image/jpeg"/>
  <Override PartName="/ppt/media/image9.jpeg" ContentType="image/jpeg"/>
  <Override PartName="/ppt/media/image2.png" ContentType="image/png"/>
  <Override PartName="/ppt/media/image4.jpeg" ContentType="image/jpeg"/>
  <Override PartName="/ppt/media/image3.gif" ContentType="image/gif"/>
  <Override PartName="/ppt/media/image5.jpeg" ContentType="image/jpeg"/>
  <Override PartName="/ppt/media/image7.png" ContentType="image/png"/>
  <Override PartName="/ppt/media/image6.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jpeg" ContentType="image/jpeg"/>
  <Override PartName="/ppt/media/image1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uk-UA"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uk-UA"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uk-UA"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uk-UA"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ru-RU" sz="4400" spc="-1" strike="noStrike">
                <a:solidFill>
                  <a:srgbClr val="000000"/>
                </a:solidFill>
                <a:latin typeface="Calibri"/>
              </a:rPr>
              <a:t>Образец заголовка</a:t>
            </a:r>
            <a:endParaRPr b="0" lang="uk-UA"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D5B1C72A-F6F1-4232-8E8E-FD06D78D440A}" type="datetime">
              <a:rPr b="0" lang="uk-UA" sz="1200" spc="-1" strike="noStrike">
                <a:solidFill>
                  <a:srgbClr val="8b8b8b"/>
                </a:solidFill>
                <a:latin typeface="Calibri"/>
              </a:rPr>
              <a:t>19.10.20</a:t>
            </a:fld>
            <a:endParaRPr b="0" lang="ru-RU"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ru-RU"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C37BBBA-83AC-403D-B133-27D41CC6EA80}" type="slidenum">
              <a:rPr b="0" lang="uk-UA" sz="1200" spc="-1" strike="noStrike">
                <a:solidFill>
                  <a:srgbClr val="8b8b8b"/>
                </a:solidFill>
                <a:latin typeface="Calibri"/>
              </a:rPr>
              <a:t>1</a:t>
            </a:fld>
            <a:endParaRPr b="0" lang="ru-RU"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Calibri"/>
              </a:rPr>
              <a:t>Для правки структуры щёлкните мышью</a:t>
            </a:r>
            <a:endParaRPr b="0" lang="uk-UA"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uk-UA" sz="2400" spc="-1" strike="noStrike">
                <a:solidFill>
                  <a:srgbClr val="000000"/>
                </a:solidFill>
                <a:latin typeface="Calibri"/>
              </a:rPr>
              <a:t>Второй уровень структуры</a:t>
            </a:r>
            <a:endParaRPr b="0" lang="uk-UA"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uk-UA" sz="2000" spc="-1" strike="noStrike">
                <a:solidFill>
                  <a:srgbClr val="000000"/>
                </a:solidFill>
                <a:latin typeface="Calibri"/>
              </a:rPr>
              <a:t>Третий уровень структуры</a:t>
            </a:r>
            <a:endParaRPr b="0" lang="uk-UA"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Calibri"/>
              </a:rPr>
              <a:t>Четвёртый уровень структуры</a:t>
            </a:r>
            <a:endParaRPr b="0" lang="uk-UA"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Calibri"/>
              </a:rPr>
              <a:t>Пятый уровень структуры</a:t>
            </a:r>
            <a:endParaRPr b="0" lang="uk-UA"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Calibri"/>
              </a:rPr>
              <a:t>Шестой уровень структуры</a:t>
            </a:r>
            <a:endParaRPr b="0" lang="uk-UA"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Calibri"/>
              </a:rPr>
              <a:t>Седьмой уровень структуры</a:t>
            </a:r>
            <a:endParaRPr b="0" lang="uk-UA"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ru-RU" sz="4400" spc="-1" strike="noStrike">
                <a:solidFill>
                  <a:srgbClr val="000000"/>
                </a:solidFill>
                <a:latin typeface="Calibri"/>
              </a:rPr>
              <a:t>Образец заголовка</a:t>
            </a:r>
            <a:endParaRPr b="0" lang="uk-UA"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uk-UA"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uk-UA"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uk-UA"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uk-UA"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uk-UA"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9CDE5540-52CE-4376-A76A-BABB6C9F244F}" type="datetime">
              <a:rPr b="0" lang="uk-UA" sz="1200" spc="-1" strike="noStrike">
                <a:solidFill>
                  <a:srgbClr val="8b8b8b"/>
                </a:solidFill>
                <a:latin typeface="Calibri"/>
              </a:rPr>
              <a:t>19.10.20</a:t>
            </a:fld>
            <a:endParaRPr b="0" lang="ru-RU"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ru-RU"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95DE35E8-CB93-4055-840C-274A2DD87A2F}" type="slidenum">
              <a:rPr b="0" lang="uk-UA" sz="1200" spc="-1" strike="noStrike">
                <a:solidFill>
                  <a:srgbClr val="8b8b8b"/>
                </a:solidFill>
                <a:latin typeface="Calibri"/>
              </a:rPr>
              <a:t>&lt;номер&gt;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gif"/><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 descr="\\Yjprint\d\work\YJprint\larisa pavlvona\Новая папка\6341275bq7.jpg"/>
          <p:cNvPicPr/>
          <p:nvPr/>
        </p:nvPicPr>
        <p:blipFill>
          <a:blip r:embed="rId1"/>
          <a:stretch/>
        </p:blipFill>
        <p:spPr>
          <a:xfrm>
            <a:off x="0" y="0"/>
            <a:ext cx="9143640" cy="6857640"/>
          </a:xfrm>
          <a:prstGeom prst="rect">
            <a:avLst/>
          </a:prstGeom>
          <a:ln>
            <a:noFill/>
          </a:ln>
        </p:spPr>
      </p:pic>
      <p:sp>
        <p:nvSpPr>
          <p:cNvPr id="83" name="TextShape 1"/>
          <p:cNvSpPr txBox="1"/>
          <p:nvPr/>
        </p:nvSpPr>
        <p:spPr>
          <a:xfrm>
            <a:off x="683640" y="288000"/>
            <a:ext cx="7992360" cy="3456000"/>
          </a:xfrm>
          <a:prstGeom prst="rect">
            <a:avLst/>
          </a:prstGeom>
          <a:solidFill>
            <a:srgbClr val="000000">
              <a:alpha val="50000"/>
            </a:srgbClr>
          </a:solidFill>
          <a:ln>
            <a:noFill/>
          </a:ln>
        </p:spPr>
        <p:txBody>
          <a:bodyPr>
            <a:normAutofit fontScale="53000"/>
          </a:bodyPr>
          <a:p>
            <a:pPr>
              <a:lnSpc>
                <a:spcPct val="100000"/>
              </a:lnSpc>
              <a:spcBef>
                <a:spcPts val="879"/>
              </a:spcBef>
            </a:pPr>
            <a:r>
              <a:rPr b="0" lang="ru-RU" sz="4400" spc="-1" strike="noStrike">
                <a:solidFill>
                  <a:srgbClr val="ffffff"/>
                </a:solidFill>
                <a:latin typeface="Calibri"/>
              </a:rPr>
              <a:t>Завершив   разгром  окруженной   фашистской  группировки  под  Сталинградом,  в  начале  1943  года  появилась  возможность  организации  еще  более  широких  операций  на  самых  разных  участках  советско-германского  фронта.</a:t>
            </a:r>
            <a:endParaRPr b="0" lang="ru-RU" sz="4400" spc="-1" strike="noStrike">
              <a:latin typeface="Arial"/>
            </a:endParaRPr>
          </a:p>
          <a:p>
            <a:pPr algn="ctr">
              <a:lnSpc>
                <a:spcPct val="100000"/>
              </a:lnSpc>
              <a:spcBef>
                <a:spcPts val="641"/>
              </a:spcBef>
            </a:pPr>
            <a:endParaRPr b="0" lang="ru-RU" sz="4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57200" y="764640"/>
            <a:ext cx="8229240" cy="5361120"/>
          </a:xfrm>
          <a:prstGeom prst="rect">
            <a:avLst/>
          </a:prstGeom>
          <a:noFill/>
          <a:ln>
            <a:noFill/>
          </a:ln>
        </p:spPr>
        <p:txBody>
          <a:bodyPr>
            <a:normAutofit/>
          </a:bodyPr>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Чтобы  избежать  окружения  фельдмаршал  Манштейн  добился  согласия  верховного командования  немецких  войск  на  отвод   армии  за  реку  Миус (Ростовская область).  </a:t>
            </a:r>
            <a:endParaRPr b="0" lang="uk-UA" sz="3200" spc="-1" strike="noStrike">
              <a:solidFill>
                <a:srgbClr val="000000"/>
              </a:solidFill>
              <a:latin typeface="Calibri"/>
            </a:endParaRPr>
          </a:p>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Эти  действия  не  были  общим  отступлением  фашистов.  У   Таганрога  (Ростовская  область)  гитлеровцы  собирали  силы,  чтобы  начать  контрнаступление  против  войск  Юго-Западного  фронта. </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3" descr="\\Yjprint\d\work\YJprint\larisa pavlvona\LP_ворошиловградская оепрация\Советские танки Т-34 на улице освобожденного города Изюм (Харьковская область). Город Изюм 05.02.1943 г. был освобожден войсками Юго-Западного фронта (командующий генерал Н.jpg"/>
          <p:cNvPicPr/>
          <p:nvPr/>
        </p:nvPicPr>
        <p:blipFill>
          <a:blip r:embed="rId1"/>
          <a:stretch/>
        </p:blipFill>
        <p:spPr>
          <a:xfrm>
            <a:off x="-612720" y="0"/>
            <a:ext cx="10454040" cy="6857640"/>
          </a:xfrm>
          <a:prstGeom prst="rect">
            <a:avLst/>
          </a:prstGeom>
          <a:ln>
            <a:noFill/>
          </a:ln>
        </p:spPr>
      </p:pic>
      <p:sp>
        <p:nvSpPr>
          <p:cNvPr id="100" name="TextShape 1"/>
          <p:cNvSpPr txBox="1"/>
          <p:nvPr/>
        </p:nvSpPr>
        <p:spPr>
          <a:xfrm>
            <a:off x="770760" y="2547360"/>
            <a:ext cx="8229240" cy="4220640"/>
          </a:xfrm>
          <a:prstGeom prst="rect">
            <a:avLst/>
          </a:prstGeom>
          <a:solidFill>
            <a:srgbClr val="000000">
              <a:alpha val="50000"/>
            </a:srgbClr>
          </a:solidFill>
          <a:ln>
            <a:noFill/>
          </a:ln>
        </p:spPr>
        <p:txBody>
          <a:bodyPr>
            <a:normAutofit fontScale="45000"/>
          </a:bodyPr>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В ночь на 11 февраля 4-й гвардейский танковый корпус выступил из Краматорска в направлении Красноармейска. В качестве передового отряда двигалась 14-я гвардейская танковая бригада корпуса Полубоярова. Сбивая с позиций попадающиеся на  пути мелкие группы противника, бригада  к  4.00 утра  11 февраля вышла к селу Гришино (5 км северо-западнее Красноармейского) и овладела им. Гришино находилось на расстоянии меньше километра от шоссейной и железной дорог. Своими действиями передовой отряд 4-го гвардейского танкового корпуса, по существу, воспрепятствовал  движению  по  ним. </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3420000" y="332640"/>
            <a:ext cx="5266440" cy="6264360"/>
          </a:xfrm>
          <a:prstGeom prst="rect">
            <a:avLst/>
          </a:prstGeom>
          <a:noFill/>
          <a:ln>
            <a:noFill/>
          </a:ln>
        </p:spPr>
        <p:txBody>
          <a:bodyPr>
            <a:normAutofit fontScale="25000"/>
          </a:bodyPr>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Выход   корпуса  на  подступы  к  Красноармейскому немедленно  оказал  воздействие  на  систему снабжения  немецких  армий  в  Донбассе.  Позднее бывший  командующий  группы  армий  «Юг»  Э. фон Манштейн  писал  об  этом  эпизоде: «В  районе  Гришино  противник  не  только находился  глубоко  во  фланге  1-й  немецкой танковой  армии,  но  он  также  перерезал  там одновременно  главную  коммуникацию  группы, ведущую  из  Днепропетровска  на  Красноармейское. Оставалась  только  дорога  через  Запорожье.  Но  ее пропускная  способность  была  ограниченна,  так  как не  был  еще  восстановлен  большой  мост  через Днепр  у  Запорожья,  разрушенный  противником  в 1941 г.  Там производилась  поэтому  перегрузка. Цистерны  с  горючим  не  могли  подвозиться  к фронту. Снабжение  фронта  находилось  под  угрозой  срыва» </a:t>
            </a:r>
            <a:endParaRPr b="0" lang="uk-UA" sz="3200" spc="-1" strike="noStrike">
              <a:solidFill>
                <a:srgbClr val="000000"/>
              </a:solidFill>
              <a:latin typeface="Calibri"/>
            </a:endParaRPr>
          </a:p>
        </p:txBody>
      </p:sp>
      <p:pic>
        <p:nvPicPr>
          <p:cNvPr id="102" name="Picture 2" descr="\\Yjprint\d\work\YJprint\larisa pavlvona\LP_ворошиловградская оепрация\300px-Bundesarchiv_Bild_183-H01758,_Erich_v._Manstein (1).jpg"/>
          <p:cNvPicPr/>
          <p:nvPr/>
        </p:nvPicPr>
        <p:blipFill>
          <a:blip r:embed="rId1"/>
          <a:srcRect l="0" t="0" r="5374" b="0"/>
          <a:stretch/>
        </p:blipFill>
        <p:spPr>
          <a:xfrm>
            <a:off x="321480" y="1196640"/>
            <a:ext cx="2882520" cy="396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Picture 2" descr="\\Yjprint\d\work\YJprint\larisa pavlvona\LP_ворошиловградская оепрация\1.jpg"/>
          <p:cNvPicPr/>
          <p:nvPr/>
        </p:nvPicPr>
        <p:blipFill>
          <a:blip r:embed="rId1"/>
          <a:stretch/>
        </p:blipFill>
        <p:spPr>
          <a:xfrm>
            <a:off x="-1116720" y="-6480"/>
            <a:ext cx="10260360" cy="6880320"/>
          </a:xfrm>
          <a:prstGeom prst="rect">
            <a:avLst/>
          </a:prstGeom>
          <a:ln>
            <a:noFill/>
          </a:ln>
        </p:spPr>
      </p:pic>
      <p:sp>
        <p:nvSpPr>
          <p:cNvPr id="104" name="TextShape 1"/>
          <p:cNvSpPr txBox="1"/>
          <p:nvPr/>
        </p:nvSpPr>
        <p:spPr>
          <a:xfrm>
            <a:off x="720000" y="72000"/>
            <a:ext cx="8229240" cy="1944000"/>
          </a:xfrm>
          <a:prstGeom prst="rect">
            <a:avLst/>
          </a:prstGeom>
          <a:solidFill>
            <a:srgbClr val="000000">
              <a:alpha val="50000"/>
            </a:srgbClr>
          </a:solidFill>
          <a:ln>
            <a:noFill/>
          </a:ln>
        </p:spPr>
        <p:txBody>
          <a:bodyPr>
            <a:normAutofit fontScale="85000"/>
          </a:bodyPr>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12  февраля  наши  войска  были  атакованы  боевой  группой  11-ой  немецкой  танковой  дивизии  Германа  Балька,  пробившейся  между Краматорском  и  Славянском.</a:t>
            </a:r>
            <a:endParaRPr b="0" lang="uk-UA" sz="3200" spc="-1" strike="noStrike">
              <a:solidFill>
                <a:srgbClr val="000000"/>
              </a:solidFill>
              <a:latin typeface="Calibri"/>
            </a:endParaRPr>
          </a:p>
          <a:p>
            <a:pPr>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2" descr="\\Yjprint\d\work\YJprint\larisa pavlvona\LP_ворошиловградская оепрация\Немецкий тяжелый истребитель Мессершмитт Bf.110 из из 6.ZG 76 (раскраска «акулья пасть») в небе над Ла-Маншем во время битвы за Британию..jpg"/>
          <p:cNvPicPr/>
          <p:nvPr/>
        </p:nvPicPr>
        <p:blipFill>
          <a:blip r:embed="rId1"/>
          <a:stretch/>
        </p:blipFill>
        <p:spPr>
          <a:xfrm>
            <a:off x="-560520" y="0"/>
            <a:ext cx="9956880" cy="6857640"/>
          </a:xfrm>
          <a:prstGeom prst="rect">
            <a:avLst/>
          </a:prstGeom>
          <a:ln>
            <a:noFill/>
          </a:ln>
        </p:spPr>
      </p:pic>
      <p:sp>
        <p:nvSpPr>
          <p:cNvPr id="106" name="TextShape 1"/>
          <p:cNvSpPr txBox="1"/>
          <p:nvPr/>
        </p:nvSpPr>
        <p:spPr>
          <a:xfrm>
            <a:off x="457200" y="1600200"/>
            <a:ext cx="8229240" cy="4525560"/>
          </a:xfrm>
          <a:prstGeom prst="rect">
            <a:avLst/>
          </a:prstGeom>
          <a:solidFill>
            <a:srgbClr val="000000">
              <a:alpha val="50000"/>
            </a:srgbClr>
          </a:solidFill>
          <a:ln>
            <a:noFill/>
          </a:ln>
        </p:spPr>
        <p:txBody>
          <a:bodyPr>
            <a:normAutofit fontScale="73000"/>
          </a:bodyPr>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12  февраля  танкисты  10-го танкового корпуса должны  были  сосредоточиться  в  Красноармейском с целью подготовить  наступление  на освобождение Сталино. С  утра  они  подвергались  массированным  ударам  штурмовиков  немцев.  «Мессершмитты»  атаковали  с  бреющего  полета  на  высоте  10-15 метров  сменяющими  одна  другую  группами. </a:t>
            </a:r>
            <a:endParaRPr b="0" lang="uk-UA" sz="3200" spc="-1" strike="noStrike">
              <a:solidFill>
                <a:srgbClr val="000000"/>
              </a:solidFill>
              <a:latin typeface="Calibri"/>
            </a:endParaRPr>
          </a:p>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В  это  время  в район Славянска прибывают  подвижные  соединения  немцев.  40-й  немецкий танковый  корпус  активно  контратакует. </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Picture 4" descr="\\Yjprint\d\work\YJprint\larisa pavlvona\Новая папка\Лента.png"/>
          <p:cNvPicPr/>
          <p:nvPr/>
        </p:nvPicPr>
        <p:blipFill>
          <a:blip r:embed="rId1"/>
          <a:srcRect l="0" t="0" r="58040" b="0"/>
          <a:stretch/>
        </p:blipFill>
        <p:spPr>
          <a:xfrm>
            <a:off x="5652000" y="4941000"/>
            <a:ext cx="3038040" cy="1561680"/>
          </a:xfrm>
          <a:prstGeom prst="rect">
            <a:avLst/>
          </a:prstGeom>
          <a:ln>
            <a:noFill/>
          </a:ln>
        </p:spPr>
      </p:pic>
      <p:sp>
        <p:nvSpPr>
          <p:cNvPr id="108" name="TextShape 1"/>
          <p:cNvSpPr txBox="1"/>
          <p:nvPr/>
        </p:nvSpPr>
        <p:spPr>
          <a:xfrm>
            <a:off x="457200" y="692640"/>
            <a:ext cx="8229240" cy="5433120"/>
          </a:xfrm>
          <a:prstGeom prst="rect">
            <a:avLst/>
          </a:prstGeom>
          <a:noFill/>
          <a:ln>
            <a:noFill/>
          </a:ln>
        </p:spPr>
        <p:txBody>
          <a:bodyPr>
            <a:normAutofit fontScale="56000"/>
          </a:bodyPr>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14   февраля   кавалеристы  8-й   кавкорпуса     вели  бой  на  окраине  Дебальцево, захватили  железнодорожную  станцию,  но дальнейшее  продвижение  было  остановлено. </a:t>
            </a:r>
            <a:endParaRPr b="0" lang="uk-UA" sz="3200" spc="-1" strike="noStrike">
              <a:solidFill>
                <a:srgbClr val="000000"/>
              </a:solidFill>
              <a:latin typeface="Calibri"/>
            </a:endParaRPr>
          </a:p>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16  февраля  в  районе  Доброполья  (к северу от Красноармейска) сосредоточился 10-й танковый корпус. В течение 16 и 17 февраля корпус занимал оборону, окапываясь и выставляя минные заграждения. </a:t>
            </a:r>
            <a:endParaRPr b="0" lang="uk-UA" sz="3200" spc="-1" strike="noStrike">
              <a:solidFill>
                <a:srgbClr val="000000"/>
              </a:solidFill>
              <a:latin typeface="Calibri"/>
            </a:endParaRPr>
          </a:p>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19  февраля   наши   войска  еще   держали   оборону  в  районе  Красноармейска  и  Краматорска.  Атаки  гитлеровцев  с  земли  и  воздуха  следовали  одна  за  другой.</a:t>
            </a:r>
            <a:endParaRPr b="0" lang="uk-UA" sz="3200" spc="-1" strike="noStrike">
              <a:solidFill>
                <a:srgbClr val="000000"/>
              </a:solidFill>
              <a:latin typeface="Calibri"/>
            </a:endParaRPr>
          </a:p>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Ночными  атаками  наши  солдаты  восстанавливали положение,  но  силы  были  неравные.</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Picture 2" descr="\\Yjprint\d\work\YJprint\larisa pavlvona\LP_ворошиловградская оепрация\провал операции Скачок.jpg"/>
          <p:cNvPicPr/>
          <p:nvPr/>
        </p:nvPicPr>
        <p:blipFill>
          <a:blip r:embed="rId1"/>
          <a:srcRect l="10373" t="0" r="9837" b="0"/>
          <a:stretch/>
        </p:blipFill>
        <p:spPr>
          <a:xfrm>
            <a:off x="0" y="0"/>
            <a:ext cx="9143640" cy="6857640"/>
          </a:xfrm>
          <a:prstGeom prst="rect">
            <a:avLst/>
          </a:prstGeom>
          <a:ln>
            <a:noFill/>
          </a:ln>
        </p:spPr>
      </p:pic>
      <p:sp>
        <p:nvSpPr>
          <p:cNvPr id="110" name="TextShape 1"/>
          <p:cNvSpPr txBox="1"/>
          <p:nvPr/>
        </p:nvSpPr>
        <p:spPr>
          <a:xfrm>
            <a:off x="457200" y="2421000"/>
            <a:ext cx="8229240" cy="4248000"/>
          </a:xfrm>
          <a:prstGeom prst="rect">
            <a:avLst/>
          </a:prstGeom>
          <a:solidFill>
            <a:srgbClr val="000000">
              <a:alpha val="50000"/>
            </a:srgbClr>
          </a:solidFill>
          <a:ln>
            <a:noFill/>
          </a:ln>
        </p:spPr>
        <p:txBody>
          <a:bodyPr>
            <a:normAutofit fontScale="57000"/>
          </a:bodyPr>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Поэтому  надежда  на окружение  группы  немецких  войск  в районе  Сталино  была  призрачной:  обе  «клешни»  (левый  и  правый  фланги  Юго-Западного  фронта)  имели  очень  малые   возможности  соединиться  друг  с  другом.  </a:t>
            </a:r>
            <a:endParaRPr b="0" lang="uk-UA" sz="3200" spc="-1" strike="noStrike">
              <a:solidFill>
                <a:srgbClr val="000000"/>
              </a:solidFill>
              <a:latin typeface="Calibri"/>
            </a:endParaRPr>
          </a:p>
          <a:p>
            <a:pPr algn="just">
              <a:lnSpc>
                <a:spcPct val="100000"/>
              </a:lnSpc>
              <a:spcBef>
                <a:spcPts val="641"/>
              </a:spcBef>
            </a:pPr>
            <a:r>
              <a:rPr b="1" lang="ru-RU" sz="3200" spc="-1" strike="noStrike">
                <a:solidFill>
                  <a:srgbClr val="f3f0e2"/>
                </a:solidFill>
                <a:latin typeface="Calibri"/>
              </a:rPr>
              <a:t> </a:t>
            </a:r>
            <a:endParaRPr b="0" lang="uk-UA" sz="3200" spc="-1" strike="noStrike">
              <a:solidFill>
                <a:srgbClr val="000000"/>
              </a:solidFill>
              <a:latin typeface="Calibri"/>
            </a:endParaRPr>
          </a:p>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19  февраля  гитлеровцы  нанесли  удар  в  северном  направлении  на  Барвенково (Ворошиловградская  область).  Силы  здесь  были  собраны  фашистами  большие: несколько пехотных дивизий  поддерживали  800  танков  и  750  самолетов. </a:t>
            </a: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5733360"/>
            <a:ext cx="8229240" cy="719640"/>
          </a:xfrm>
          <a:prstGeom prst="rect">
            <a:avLst/>
          </a:prstGeom>
          <a:noFill/>
          <a:ln>
            <a:noFill/>
          </a:ln>
        </p:spPr>
        <p:txBody>
          <a:bodyPr>
            <a:normAutofit/>
          </a:bodyPr>
          <a:p>
            <a:pPr algn="ctr">
              <a:lnSpc>
                <a:spcPct val="100000"/>
              </a:lnSpc>
              <a:spcBef>
                <a:spcPts val="641"/>
              </a:spcBef>
            </a:pPr>
            <a:r>
              <a:rPr b="0" lang="ru-RU" sz="3200" spc="-1" strike="noStrike">
                <a:solidFill>
                  <a:srgbClr val="000000"/>
                </a:solidFill>
                <a:latin typeface="Calibri"/>
              </a:rPr>
              <a:t>12 февраля 1943 г.</a:t>
            </a:r>
            <a:endParaRPr b="0" lang="uk-UA" sz="3200" spc="-1" strike="noStrike">
              <a:solidFill>
                <a:srgbClr val="000000"/>
              </a:solidFill>
              <a:latin typeface="Calibri"/>
            </a:endParaRPr>
          </a:p>
        </p:txBody>
      </p:sp>
      <p:pic>
        <p:nvPicPr>
          <p:cNvPr id="112" name="Picture 2" descr="\\Yjprint\d\work\YJprint\larisa pavlvona\LP_ворошиловградская оепрация\Мятая похоронка.jpg"/>
          <p:cNvPicPr/>
          <p:nvPr/>
        </p:nvPicPr>
        <p:blipFill>
          <a:blip r:embed="rId1"/>
          <a:stretch/>
        </p:blipFill>
        <p:spPr>
          <a:xfrm>
            <a:off x="251640" y="116640"/>
            <a:ext cx="8759160" cy="5445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Picture 4" descr="\\Yjprint\d\work\YJprint\larisa pavlvona\Новая папка\Лента.png"/>
          <p:cNvPicPr/>
          <p:nvPr/>
        </p:nvPicPr>
        <p:blipFill>
          <a:blip r:embed="rId1"/>
          <a:srcRect l="0" t="0" r="58040" b="0"/>
          <a:stretch/>
        </p:blipFill>
        <p:spPr>
          <a:xfrm>
            <a:off x="5652000" y="4941000"/>
            <a:ext cx="3038040" cy="1561680"/>
          </a:xfrm>
          <a:prstGeom prst="rect">
            <a:avLst/>
          </a:prstGeom>
          <a:ln>
            <a:noFill/>
          </a:ln>
        </p:spPr>
      </p:pic>
      <p:sp>
        <p:nvSpPr>
          <p:cNvPr id="114" name="TextShape 1"/>
          <p:cNvSpPr txBox="1"/>
          <p:nvPr/>
        </p:nvSpPr>
        <p:spPr>
          <a:xfrm>
            <a:off x="457200" y="476640"/>
            <a:ext cx="8229240" cy="5649120"/>
          </a:xfrm>
          <a:prstGeom prst="rect">
            <a:avLst/>
          </a:prstGeom>
          <a:noFill/>
          <a:ln>
            <a:noFill/>
          </a:ln>
        </p:spPr>
        <p:txBody>
          <a:bodyPr>
            <a:normAutofit/>
          </a:bodyPr>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Пять  дней  шли  ожесточенные  бои.  Наши  войска  стремились  продолжить  наступление  на юг  и  на  запад,  а  фашистские – разгромить  их и  пробиться на  север.  Уставшие  после  длительных  боев,  советские  солдаты  не  смогли  выдержать  мощного  удара  врага,  превосходящего  их  по  численности и  стали  отходить  на  рубеж  реки  Северский  Донец (территория  Ворошиловградской  области)</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548640"/>
            <a:ext cx="8229240" cy="5577120"/>
          </a:xfrm>
          <a:prstGeom prst="rect">
            <a:avLst/>
          </a:prstGeom>
          <a:noFill/>
          <a:ln>
            <a:noFill/>
          </a:ln>
        </p:spPr>
        <p:txBody>
          <a:bodyPr>
            <a:noAutofit/>
          </a:bodyPr>
          <a:p>
            <a:pPr>
              <a:lnSpc>
                <a:spcPct val="100000"/>
              </a:lnSpc>
              <a:spcBef>
                <a:spcPts val="6001"/>
              </a:spcBef>
            </a:pPr>
            <a:r>
              <a:rPr b="1" lang="ru-RU" sz="30000" spc="49" strike="noStrike">
                <a:solidFill>
                  <a:srgbClr val="e0322d"/>
                </a:solidFill>
                <a:latin typeface="Calibri"/>
              </a:rPr>
              <a:t>1943</a:t>
            </a:r>
            <a:endParaRPr b="0" lang="uk-UA" sz="30000" spc="-1" strike="noStrike">
              <a:solidFill>
                <a:srgbClr val="000000"/>
              </a:solidFill>
              <a:latin typeface="Calibri"/>
            </a:endParaRPr>
          </a:p>
        </p:txBody>
      </p:sp>
      <p:sp>
        <p:nvSpPr>
          <p:cNvPr id="116" name="TextShape 2"/>
          <p:cNvSpPr txBox="1"/>
          <p:nvPr/>
        </p:nvSpPr>
        <p:spPr>
          <a:xfrm>
            <a:off x="457200" y="922680"/>
            <a:ext cx="8229240" cy="6106320"/>
          </a:xfrm>
          <a:prstGeom prst="rect">
            <a:avLst/>
          </a:prstGeom>
          <a:noFill/>
          <a:ln>
            <a:noFill/>
          </a:ln>
        </p:spPr>
        <p:txBody>
          <a:bodyPr anchor="ctr">
            <a:normAutofit/>
          </a:bodyPr>
          <a:p>
            <a:pPr algn="ctr">
              <a:lnSpc>
                <a:spcPct val="100000"/>
              </a:lnSpc>
            </a:pPr>
            <a:r>
              <a:rPr b="1" lang="ru-RU" sz="4800" spc="-1" strike="noStrike">
                <a:solidFill>
                  <a:srgbClr val="5d5d5d"/>
                </a:solidFill>
                <a:latin typeface="Calibri"/>
              </a:rPr>
              <a:t>До  начала  Донбасской  наступательной</a:t>
            </a:r>
            <a:br/>
            <a:r>
              <a:rPr b="1" lang="ru-RU" sz="4800" spc="-1" strike="noStrike">
                <a:solidFill>
                  <a:srgbClr val="5d5d5d"/>
                </a:solidFill>
                <a:latin typeface="Calibri"/>
              </a:rPr>
              <a:t>операции  по  освобождению  нашего  края</a:t>
            </a:r>
            <a:br/>
            <a:r>
              <a:rPr b="1" lang="ru-RU" sz="4800" spc="-1" strike="noStrike">
                <a:solidFill>
                  <a:srgbClr val="5d5d5d"/>
                </a:solidFill>
                <a:latin typeface="Calibri"/>
              </a:rPr>
              <a:t>оставалось  еще  166  дней,</a:t>
            </a:r>
            <a:br/>
            <a:r>
              <a:rPr b="1" lang="ru-RU" sz="4800" spc="-1" strike="noStrike">
                <a:solidFill>
                  <a:srgbClr val="5d5d5d"/>
                </a:solidFill>
                <a:latin typeface="Calibri"/>
              </a:rPr>
              <a:t>или  пять  месяцев  </a:t>
            </a:r>
            <a:br/>
            <a:r>
              <a:rPr b="1" lang="ru-RU" sz="4800" spc="-1" strike="noStrike">
                <a:solidFill>
                  <a:srgbClr val="5d5d5d"/>
                </a:solidFill>
                <a:latin typeface="Calibri"/>
              </a:rPr>
              <a:t>и  13  дней</a:t>
            </a:r>
            <a:br/>
            <a:endParaRPr b="0" lang="uk-UA" sz="4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67640" y="1052640"/>
            <a:ext cx="8229240" cy="4525560"/>
          </a:xfrm>
          <a:prstGeom prst="rect">
            <a:avLst/>
          </a:prstGeom>
          <a:noFill/>
          <a:ln>
            <a:noFill/>
          </a:ln>
        </p:spPr>
        <p:txBody>
          <a:bodyPr>
            <a:noAutofit/>
          </a:bodyPr>
          <a:p>
            <a:pPr algn="ctr">
              <a:lnSpc>
                <a:spcPct val="100000"/>
              </a:lnSpc>
              <a:spcBef>
                <a:spcPts val="1080"/>
              </a:spcBef>
            </a:pPr>
            <a:r>
              <a:rPr b="1" lang="ru-RU" sz="5400" spc="-1" strike="noStrike">
                <a:solidFill>
                  <a:srgbClr val="000000"/>
                </a:solidFill>
                <a:latin typeface="Calibri"/>
              </a:rPr>
              <a:t>Операция</a:t>
            </a:r>
            <a:r>
              <a:rPr b="0" lang="ru-RU" sz="5400" spc="-1" strike="noStrike">
                <a:solidFill>
                  <a:srgbClr val="000000"/>
                </a:solidFill>
                <a:latin typeface="Calibri"/>
              </a:rPr>
              <a:t>  «</a:t>
            </a:r>
            <a:r>
              <a:rPr b="1" lang="ru-RU" sz="5400" spc="-1" strike="noStrike">
                <a:solidFill>
                  <a:srgbClr val="000000"/>
                </a:solidFill>
                <a:latin typeface="Calibri"/>
              </a:rPr>
              <a:t>СКАЧОК</a:t>
            </a:r>
            <a:r>
              <a:rPr b="0" lang="ru-RU" sz="5400" spc="-1" strike="noStrike">
                <a:solidFill>
                  <a:srgbClr val="000000"/>
                </a:solidFill>
                <a:latin typeface="Calibri"/>
              </a:rPr>
              <a:t>» - </a:t>
            </a:r>
            <a:r>
              <a:rPr b="1" lang="ru-RU" sz="5400" spc="-1" strike="noStrike">
                <a:solidFill>
                  <a:srgbClr val="000000"/>
                </a:solidFill>
                <a:latin typeface="Calibri"/>
              </a:rPr>
              <a:t>освобождение  Донбасса</a:t>
            </a:r>
            <a:endParaRPr b="0" lang="uk-UA" sz="5400" spc="-1" strike="noStrike">
              <a:solidFill>
                <a:srgbClr val="000000"/>
              </a:solidFill>
              <a:latin typeface="Calibri"/>
            </a:endParaRPr>
          </a:p>
          <a:p>
            <a:pPr algn="ctr">
              <a:lnSpc>
                <a:spcPct val="100000"/>
              </a:lnSpc>
              <a:spcBef>
                <a:spcPts val="1080"/>
              </a:spcBef>
            </a:pPr>
            <a:r>
              <a:rPr b="0" lang="ru-RU" sz="3200" spc="-1" strike="noStrike">
                <a:solidFill>
                  <a:srgbClr val="000000"/>
                </a:solidFill>
                <a:latin typeface="Calibri"/>
              </a:rPr>
              <a:t>(Ворошиловградской и Сталинской  областей)</a:t>
            </a:r>
            <a:endParaRPr b="0" lang="uk-UA" sz="3200" spc="-1" strike="noStrike">
              <a:solidFill>
                <a:srgbClr val="000000"/>
              </a:solidFill>
              <a:latin typeface="Calibri"/>
            </a:endParaRPr>
          </a:p>
          <a:p>
            <a:pPr algn="ctr">
              <a:lnSpc>
                <a:spcPct val="100000"/>
              </a:lnSpc>
              <a:spcBef>
                <a:spcPts val="641"/>
              </a:spcBef>
            </a:pPr>
            <a:endParaRPr b="0" lang="uk-UA" sz="3200" spc="-1" strike="noStrike">
              <a:solidFill>
                <a:srgbClr val="000000"/>
              </a:solidFill>
              <a:latin typeface="Calibri"/>
            </a:endParaRPr>
          </a:p>
          <a:p>
            <a:pPr>
              <a:lnSpc>
                <a:spcPct val="100000"/>
              </a:lnSpc>
              <a:spcBef>
                <a:spcPts val="641"/>
              </a:spcBef>
            </a:pPr>
            <a:r>
              <a:rPr b="0" lang="ru-RU" sz="3200" spc="-1" strike="noStrike">
                <a:solidFill>
                  <a:srgbClr val="000000"/>
                </a:solidFill>
                <a:latin typeface="Calibri"/>
              </a:rPr>
              <a:t>Операция   началась  29  января  1943 года  и  проходила    до    конца   февраля   1943 года.</a:t>
            </a:r>
            <a:endParaRPr b="0" lang="uk-UA" sz="3200" spc="-1" strike="noStrike">
              <a:solidFill>
                <a:srgbClr val="000000"/>
              </a:solidFill>
              <a:latin typeface="Calibri"/>
            </a:endParaRPr>
          </a:p>
          <a:p>
            <a:pPr>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Picture 4" descr="\\Yjprint\d\work\YJprint\larisa pavlvona\Новая папка\Лента.png"/>
          <p:cNvPicPr/>
          <p:nvPr/>
        </p:nvPicPr>
        <p:blipFill>
          <a:blip r:embed="rId1"/>
          <a:srcRect l="0" t="0" r="58040" b="0"/>
          <a:stretch/>
        </p:blipFill>
        <p:spPr>
          <a:xfrm>
            <a:off x="5652000" y="4941000"/>
            <a:ext cx="3038040" cy="1561680"/>
          </a:xfrm>
          <a:prstGeom prst="rect">
            <a:avLst/>
          </a:prstGeom>
          <a:ln>
            <a:noFill/>
          </a:ln>
        </p:spPr>
      </p:pic>
      <p:sp>
        <p:nvSpPr>
          <p:cNvPr id="86" name="TextShape 1"/>
          <p:cNvSpPr txBox="1"/>
          <p:nvPr/>
        </p:nvSpPr>
        <p:spPr>
          <a:xfrm>
            <a:off x="492120" y="548640"/>
            <a:ext cx="8198280" cy="4752000"/>
          </a:xfrm>
          <a:prstGeom prst="rect">
            <a:avLst/>
          </a:prstGeom>
          <a:noFill/>
          <a:ln>
            <a:noFill/>
          </a:ln>
        </p:spPr>
        <p:txBody>
          <a:bodyPr>
            <a:normAutofit fontScale="55000"/>
          </a:bodyPr>
          <a:p>
            <a:pPr>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Операция  «Скачок» проводилась  войсками  Юго-Западного  фронта  под командованием  генерала  Н.Ф. Ватутина. </a:t>
            </a:r>
            <a:endParaRPr b="0" lang="uk-UA" sz="3200" spc="-1" strike="noStrike">
              <a:solidFill>
                <a:srgbClr val="000000"/>
              </a:solidFill>
              <a:latin typeface="Calibri"/>
            </a:endParaRPr>
          </a:p>
          <a:p>
            <a:pPr>
              <a:lnSpc>
                <a:spcPct val="100000"/>
              </a:lnSpc>
              <a:spcBef>
                <a:spcPts val="641"/>
              </a:spcBef>
            </a:pPr>
            <a:endParaRPr b="0" lang="uk-UA" sz="3200" spc="-1" strike="noStrike">
              <a:solidFill>
                <a:srgbClr val="000000"/>
              </a:solidFill>
              <a:latin typeface="Calibri"/>
            </a:endParaRPr>
          </a:p>
          <a:p>
            <a:pPr>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Целью  операции  было  окружение  группировки противника  в  Донбассе  и  освобождение  края   с  наименьшими  потерями  для  него,  так  как  это  был  крупный  промышленный  центр  страны.</a:t>
            </a:r>
            <a:endParaRPr b="0" lang="uk-UA" sz="3200" spc="-1" strike="noStrike">
              <a:solidFill>
                <a:srgbClr val="000000"/>
              </a:solidFill>
              <a:latin typeface="Calibri"/>
            </a:endParaRPr>
          </a:p>
          <a:p>
            <a:pPr>
              <a:lnSpc>
                <a:spcPct val="100000"/>
              </a:lnSpc>
              <a:spcBef>
                <a:spcPts val="641"/>
              </a:spcBef>
            </a:pPr>
            <a:r>
              <a:rPr b="0" lang="ru-RU" sz="3200" spc="-1" strike="noStrike">
                <a:solidFill>
                  <a:srgbClr val="000000"/>
                </a:solidFill>
                <a:latin typeface="Calibri"/>
              </a:rPr>
              <a:t> </a:t>
            </a:r>
            <a:endParaRPr b="0" lang="uk-UA" sz="3200" spc="-1" strike="noStrike">
              <a:solidFill>
                <a:srgbClr val="000000"/>
              </a:solidFill>
              <a:latin typeface="Calibri"/>
            </a:endParaRPr>
          </a:p>
          <a:p>
            <a:pPr>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 </a:t>
            </a:r>
            <a:r>
              <a:rPr b="0" lang="ru-RU" sz="3200" spc="-1" strike="noStrike">
                <a:solidFill>
                  <a:srgbClr val="000000"/>
                </a:solidFill>
                <a:latin typeface="Calibri"/>
              </a:rPr>
              <a:t>Главный удар  войска  фронта  наносили  севернее  Донбасса  с  тем, чтобы  как  можно  скорее  продвинуться  дальше  на запад, повернуть  на  юг, окружить  всю  донбасскую  группировку  фашистских  войск  и  уничтожить  ее.</a:t>
            </a:r>
            <a:endParaRPr b="0" lang="uk-UA" sz="3200" spc="-1" strike="noStrike">
              <a:solidFill>
                <a:srgbClr val="000000"/>
              </a:solidFill>
              <a:latin typeface="Calibri"/>
            </a:endParaRPr>
          </a:p>
          <a:p>
            <a:pPr>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Picture 2" descr="\\Yjprint\d\work\YJprint\larisa pavlvona\LP_ворошиловградская оепрация\917686786.gif"/>
          <p:cNvPicPr/>
          <p:nvPr/>
        </p:nvPicPr>
        <p:blipFill>
          <a:blip r:embed="rId1"/>
          <a:stretch/>
        </p:blipFill>
        <p:spPr>
          <a:xfrm>
            <a:off x="827640" y="0"/>
            <a:ext cx="7594200" cy="685764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692640"/>
            <a:ext cx="3754440" cy="5433120"/>
          </a:xfrm>
          <a:prstGeom prst="rect">
            <a:avLst/>
          </a:prstGeom>
          <a:noFill/>
          <a:ln>
            <a:noFill/>
          </a:ln>
        </p:spPr>
        <p:txBody>
          <a:bodyPr>
            <a:normAutofit fontScale="78000"/>
          </a:bodyPr>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Генерал  Ватутин  перед   командирами  соединений  ставил  задачу: </a:t>
            </a:r>
            <a:endParaRPr b="0" lang="uk-UA" sz="3200" spc="-1" strike="noStrike">
              <a:solidFill>
                <a:srgbClr val="000000"/>
              </a:solidFill>
              <a:latin typeface="Calibri"/>
            </a:endParaRPr>
          </a:p>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«Не допустить ни в коем случае отхода противника на запад». Командование   советских   войск   хотело   устроить   здесь «Сталинградский  котел». </a:t>
            </a:r>
            <a:endParaRPr b="0" lang="uk-UA" sz="3200" spc="-1" strike="noStrike">
              <a:solidFill>
                <a:srgbClr val="000000"/>
              </a:solidFill>
              <a:latin typeface="Calibri"/>
            </a:endParaRPr>
          </a:p>
        </p:txBody>
      </p:sp>
      <p:pic>
        <p:nvPicPr>
          <p:cNvPr id="89" name="Picture 2" descr="C:\Users\ЮЖпринт\Desktop\6v7h3idrhnmcxu7rm05kj382i0pbbty7.jpg"/>
          <p:cNvPicPr/>
          <p:nvPr/>
        </p:nvPicPr>
        <p:blipFill>
          <a:blip r:embed="rId1"/>
          <a:stretch/>
        </p:blipFill>
        <p:spPr>
          <a:xfrm>
            <a:off x="4501800" y="0"/>
            <a:ext cx="4641840" cy="68644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Picture 2" descr="\\Yjprint\d\work\YJprint\larisa pavlvona\Новая папка\7712.jpg"/>
          <p:cNvPicPr/>
          <p:nvPr/>
        </p:nvPicPr>
        <p:blipFill>
          <a:blip r:embed="rId1"/>
          <a:stretch/>
        </p:blipFill>
        <p:spPr>
          <a:xfrm>
            <a:off x="15480" y="-98280"/>
            <a:ext cx="9128160" cy="7055280"/>
          </a:xfrm>
          <a:prstGeom prst="rect">
            <a:avLst/>
          </a:prstGeom>
          <a:ln>
            <a:noFill/>
          </a:ln>
        </p:spPr>
      </p:pic>
      <p:sp>
        <p:nvSpPr>
          <p:cNvPr id="91" name="TextShape 1"/>
          <p:cNvSpPr txBox="1"/>
          <p:nvPr/>
        </p:nvSpPr>
        <p:spPr>
          <a:xfrm>
            <a:off x="457200" y="332640"/>
            <a:ext cx="8229240" cy="6120360"/>
          </a:xfrm>
          <a:prstGeom prst="rect">
            <a:avLst/>
          </a:prstGeom>
          <a:solidFill>
            <a:srgbClr val="000000">
              <a:alpha val="50000"/>
            </a:srgbClr>
          </a:solidFill>
          <a:ln>
            <a:noFill/>
          </a:ln>
        </p:spPr>
        <p:txBody>
          <a:bodyPr>
            <a:normAutofit fontScale="85000"/>
          </a:bodyPr>
          <a:p>
            <a:pPr algn="just">
              <a:lnSpc>
                <a:spcPct val="100000"/>
              </a:lnSpc>
              <a:spcBef>
                <a:spcPts val="641"/>
              </a:spcBef>
            </a:pPr>
            <a:r>
              <a:rPr b="1" lang="ru-RU" sz="3200" spc="-1" strike="noStrike">
                <a:solidFill>
                  <a:srgbClr val="ffffff"/>
                </a:solidFill>
                <a:latin typeface="Calibri"/>
              </a:rPr>
              <a:t>	</a:t>
            </a:r>
            <a:r>
              <a:rPr b="1" lang="ru-RU" sz="3200" spc="-1" strike="noStrike">
                <a:solidFill>
                  <a:srgbClr val="ffffff"/>
                </a:solidFill>
                <a:latin typeface="Calibri"/>
              </a:rPr>
              <a:t>Вначале  операция  развивалась  довольно успешно, фронт  противника  был  прорван  и  наши  войска  продвигались  вперед,  на  запад.   </a:t>
            </a:r>
            <a:endParaRPr b="0" lang="uk-UA" sz="3200" spc="-1" strike="noStrike">
              <a:solidFill>
                <a:srgbClr val="ffffff"/>
              </a:solidFill>
              <a:latin typeface="Calibri"/>
            </a:endParaRPr>
          </a:p>
          <a:p>
            <a:pPr algn="just">
              <a:lnSpc>
                <a:spcPct val="100000"/>
              </a:lnSpc>
              <a:spcBef>
                <a:spcPts val="641"/>
              </a:spcBef>
            </a:pPr>
            <a:r>
              <a:rPr b="1" lang="ru-RU" sz="3200" spc="-1" strike="noStrike">
                <a:solidFill>
                  <a:srgbClr val="ffffff"/>
                </a:solidFill>
                <a:latin typeface="Calibri"/>
              </a:rPr>
              <a:t>	</a:t>
            </a:r>
            <a:r>
              <a:rPr b="1" lang="ru-RU" sz="3200" spc="-1" strike="noStrike">
                <a:solidFill>
                  <a:srgbClr val="ffffff"/>
                </a:solidFill>
                <a:latin typeface="Calibri"/>
              </a:rPr>
              <a:t>1-я гвардейская армия должна была наступать в направлении Красного Лимана, Сталино (Донецк), Мариуполя, и для развития успеха здесь  должна действовала   подвижная  группа  фронта  в  составе  4-х  танковых  корпусов,  2-х  стрелковых  дивизий. </a:t>
            </a:r>
            <a:endParaRPr b="0" lang="uk-UA" sz="3200" spc="-1" strike="noStrike">
              <a:solidFill>
                <a:srgbClr val="ffffff"/>
              </a:solidFill>
              <a:latin typeface="Calibri"/>
            </a:endParaRPr>
          </a:p>
          <a:p>
            <a:pPr algn="just">
              <a:lnSpc>
                <a:spcPct val="100000"/>
              </a:lnSpc>
              <a:spcBef>
                <a:spcPts val="641"/>
              </a:spcBef>
            </a:pPr>
            <a:r>
              <a:rPr b="1" lang="ru-RU" sz="3200" spc="-1" strike="noStrike">
                <a:solidFill>
                  <a:srgbClr val="ffffff"/>
                </a:solidFill>
                <a:latin typeface="Calibri"/>
              </a:rPr>
              <a:t>	</a:t>
            </a:r>
            <a:r>
              <a:rPr b="1" lang="ru-RU" sz="3200" spc="-1" strike="noStrike">
                <a:solidFill>
                  <a:srgbClr val="ffffff"/>
                </a:solidFill>
                <a:latin typeface="Calibri"/>
              </a:rPr>
              <a:t>3-я гвардейская армия совместно с 5-й танковой  армией должны были наступать на Ворошиловград, Дебальцево, Сталино, и для развития успеха в её полосе  действовал  8-й  кавалерийский  корпус. </a:t>
            </a:r>
            <a:endParaRPr b="0" lang="uk-UA" sz="3200" spc="-1" strike="noStrike">
              <a:solidFill>
                <a:srgbClr val="ffffff"/>
              </a:solidFill>
              <a:latin typeface="Calibri"/>
            </a:endParaRPr>
          </a:p>
          <a:p>
            <a:pPr algn="just">
              <a:lnSpc>
                <a:spcPct val="100000"/>
              </a:lnSpc>
              <a:spcBef>
                <a:spcPts val="641"/>
              </a:spcBef>
            </a:pPr>
            <a:endParaRPr b="0" lang="uk-UA" sz="32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C:\Users\ЮЖпринт\Desktop\P1030300.jpg"/>
          <p:cNvPicPr/>
          <p:nvPr/>
        </p:nvPicPr>
        <p:blipFill>
          <a:blip r:embed="rId1"/>
          <a:stretch/>
        </p:blipFill>
        <p:spPr>
          <a:xfrm>
            <a:off x="0" y="0"/>
            <a:ext cx="9143640" cy="6857640"/>
          </a:xfrm>
          <a:prstGeom prst="rect">
            <a:avLst/>
          </a:prstGeom>
          <a:ln>
            <a:noFill/>
          </a:ln>
        </p:spPr>
      </p:pic>
      <p:sp>
        <p:nvSpPr>
          <p:cNvPr id="93" name="TextShape 1"/>
          <p:cNvSpPr txBox="1"/>
          <p:nvPr/>
        </p:nvSpPr>
        <p:spPr>
          <a:xfrm>
            <a:off x="457200" y="404640"/>
            <a:ext cx="8229240" cy="5904360"/>
          </a:xfrm>
          <a:prstGeom prst="rect">
            <a:avLst/>
          </a:prstGeom>
          <a:solidFill>
            <a:srgbClr val="000000">
              <a:alpha val="50000"/>
            </a:srgbClr>
          </a:solidFill>
          <a:ln>
            <a:noFill/>
          </a:ln>
        </p:spPr>
        <p:txBody>
          <a:bodyPr>
            <a:normAutofit fontScale="90000"/>
          </a:bodyPr>
          <a:p>
            <a:pPr>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В  конце  января  противник,  отступавший  перед нашей  армией,  приостановил  отход,  начав подготовку  рубежа  по реке  Северский  Донец (протяженность  обороны 130 км).</a:t>
            </a:r>
            <a:endParaRPr b="0" lang="uk-UA" sz="3200" spc="-1" strike="noStrike">
              <a:solidFill>
                <a:srgbClr val="000000"/>
              </a:solidFill>
              <a:latin typeface="Calibri"/>
            </a:endParaRPr>
          </a:p>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Перед  правофланговым  4-м  гвардейским стрелковым  корпусом   было   сосредоточено  до  100  танков. Более того,  противник  начал  переброску  танковых  частей  из-под  Ростова,  которые   заняли  к  30  января  позиции  в  районе  Славянска. Правый,  обрывистый  берег  реки  Северский  Донец  давал  надежду  немцам  на  длительную  оборону  по  данному  рубежу.</a:t>
            </a:r>
            <a:endParaRPr b="0" lang="uk-UA" sz="3200" spc="-1" strike="noStrike">
              <a:solidFill>
                <a:srgbClr val="000000"/>
              </a:solidFill>
              <a:latin typeface="Calibri"/>
            </a:endParaRPr>
          </a:p>
          <a:p>
            <a:pPr>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Picture 4" descr="\\Yjprint\d\work\YJprint\larisa pavlvona\Новая папка\Лента.png"/>
          <p:cNvPicPr/>
          <p:nvPr/>
        </p:nvPicPr>
        <p:blipFill>
          <a:blip r:embed="rId1"/>
          <a:srcRect l="0" t="0" r="58040" b="0"/>
          <a:stretch/>
        </p:blipFill>
        <p:spPr>
          <a:xfrm>
            <a:off x="5652000" y="4941000"/>
            <a:ext cx="3038040" cy="1561680"/>
          </a:xfrm>
          <a:prstGeom prst="rect">
            <a:avLst/>
          </a:prstGeom>
          <a:ln>
            <a:noFill/>
          </a:ln>
        </p:spPr>
      </p:pic>
      <p:sp>
        <p:nvSpPr>
          <p:cNvPr id="95" name="TextShape 1"/>
          <p:cNvSpPr txBox="1"/>
          <p:nvPr/>
        </p:nvSpPr>
        <p:spPr>
          <a:xfrm>
            <a:off x="457200" y="548640"/>
            <a:ext cx="8229240" cy="4824000"/>
          </a:xfrm>
          <a:prstGeom prst="rect">
            <a:avLst/>
          </a:prstGeom>
          <a:noFill/>
          <a:ln>
            <a:noFill/>
          </a:ln>
        </p:spPr>
        <p:txBody>
          <a:bodyPr>
            <a:normAutofit fontScale="73000"/>
          </a:bodyPr>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Две гвардейских   стрелковых дивизии переправились через реку Красная, продолжили наступление в направлении Красного Лимана. К вечеру 30 января сломив  сопротивление  врага,  вышли  к реке Северский  Донец.</a:t>
            </a:r>
            <a:endParaRPr b="0" lang="uk-UA" sz="3200" spc="-1" strike="noStrike">
              <a:solidFill>
                <a:srgbClr val="000000"/>
              </a:solidFill>
              <a:latin typeface="Calibri"/>
            </a:endParaRPr>
          </a:p>
          <a:p>
            <a:pPr algn="just">
              <a:lnSpc>
                <a:spcPct val="100000"/>
              </a:lnSpc>
              <a:spcBef>
                <a:spcPts val="641"/>
              </a:spcBef>
            </a:pPr>
            <a:r>
              <a:rPr b="0" lang="ru-RU" sz="3200" spc="-1" strike="noStrike">
                <a:solidFill>
                  <a:srgbClr val="000000"/>
                </a:solidFill>
                <a:latin typeface="Calibri"/>
              </a:rPr>
              <a:t>	</a:t>
            </a:r>
            <a:r>
              <a:rPr b="0" lang="ru-RU" sz="3200" spc="-1" strike="noStrike">
                <a:solidFill>
                  <a:srgbClr val="000000"/>
                </a:solidFill>
                <a:latin typeface="Calibri"/>
              </a:rPr>
              <a:t>К  1  февраля  1943  года   основные  силы  6-й  и  1-й гвардейских  армий  подошли  к  реке  Северский Донец.  Наиболее  упорное  сопротивление  противник  оказал  в  районе  Лисичанска,  Славянска, Дружковки,  Артёмовска, Краматорска.  Здесь  наши  войска  были  встречены  сильнейшим  артогнем.  </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Picture 4" descr="\\Yjprint\d\work\YJprint\larisa pavlvona\LP_ворошиловградская оепрация\getimage.jpg"/>
          <p:cNvPicPr/>
          <p:nvPr/>
        </p:nvPicPr>
        <p:blipFill>
          <a:blip r:embed="rId1"/>
          <a:srcRect l="0" t="0" r="10417" b="0"/>
          <a:stretch/>
        </p:blipFill>
        <p:spPr>
          <a:xfrm>
            <a:off x="0" y="0"/>
            <a:ext cx="9143640" cy="6857640"/>
          </a:xfrm>
          <a:prstGeom prst="rect">
            <a:avLst/>
          </a:prstGeom>
          <a:ln>
            <a:noFill/>
          </a:ln>
        </p:spPr>
      </p:pic>
      <p:sp>
        <p:nvSpPr>
          <p:cNvPr id="97" name="TextShape 1"/>
          <p:cNvSpPr txBox="1"/>
          <p:nvPr/>
        </p:nvSpPr>
        <p:spPr>
          <a:xfrm>
            <a:off x="457200" y="188640"/>
            <a:ext cx="8229240" cy="2880000"/>
          </a:xfrm>
          <a:prstGeom prst="rect">
            <a:avLst/>
          </a:prstGeom>
          <a:solidFill>
            <a:srgbClr val="000000">
              <a:alpha val="50000"/>
            </a:srgbClr>
          </a:solidFill>
          <a:ln>
            <a:noFill/>
          </a:ln>
        </p:spPr>
        <p:txBody>
          <a:bodyPr>
            <a:normAutofit fontScale="88000"/>
          </a:bodyPr>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Первые  дни  боев  войск  Юго-Западного  фронта были  успешными:</a:t>
            </a:r>
            <a:endParaRPr b="0" lang="uk-UA" sz="3200" spc="-1" strike="noStrike">
              <a:solidFill>
                <a:srgbClr val="000000"/>
              </a:solidFill>
              <a:latin typeface="Calibri"/>
            </a:endParaRPr>
          </a:p>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 войска правого  фланга  вели  бои  в  Харьковской области;  </a:t>
            </a:r>
            <a:endParaRPr b="0" lang="uk-UA" sz="3200" spc="-1" strike="noStrike">
              <a:solidFill>
                <a:srgbClr val="000000"/>
              </a:solidFill>
              <a:latin typeface="Calibri"/>
            </a:endParaRPr>
          </a:p>
          <a:p>
            <a:pPr algn="just">
              <a:lnSpc>
                <a:spcPct val="100000"/>
              </a:lnSpc>
              <a:spcBef>
                <a:spcPts val="641"/>
              </a:spcBef>
            </a:pPr>
            <a:r>
              <a:rPr b="1" lang="ru-RU" sz="3200" spc="-1" strike="noStrike">
                <a:solidFill>
                  <a:srgbClr val="f3f0e2"/>
                </a:solidFill>
                <a:latin typeface="Calibri"/>
              </a:rPr>
              <a:t>	</a:t>
            </a:r>
            <a:r>
              <a:rPr b="1" lang="ru-RU" sz="3200" spc="-1" strike="noStrike">
                <a:solidFill>
                  <a:srgbClr val="f3f0e2"/>
                </a:solidFill>
                <a:latin typeface="Calibri"/>
              </a:rPr>
              <a:t>- войска  левого  фланга  в  это  время  вели  бои  на  подступах  к  Ворошиловграду  и  скоро  заняли  его.</a:t>
            </a:r>
            <a:endParaRPr b="0" lang="uk-UA" sz="3200" spc="-1" strike="noStrike">
              <a:solidFill>
                <a:srgbClr val="000000"/>
              </a:solidFill>
              <a:latin typeface="Calibri"/>
            </a:endParaRPr>
          </a:p>
          <a:p>
            <a:pPr algn="just">
              <a:lnSpc>
                <a:spcPct val="100000"/>
              </a:lnSpc>
              <a:spcBef>
                <a:spcPts val="641"/>
              </a:spcBef>
            </a:pPr>
            <a:endParaRPr b="0" lang="uk-UA"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63</TotalTime>
  <Application>LibreOffice/6.4.3.2$Windows_X86_64 LibreOffice_project/747b5d0ebf89f41c860ec2a39efd7cb15b54f2d8</Application>
  <Words>63</Words>
  <Paragraphs>39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2013-01-25T13:08:27Z</dcterms:created>
  <dc:creator>ЮЖпринт</dc:creator>
  <dc:description/>
  <dc:language>ru-RU</dc:language>
  <cp:lastModifiedBy/>
  <dcterms:modified xsi:type="dcterms:W3CDTF">2020-10-19T19:19:03Z</dcterms:modified>
  <cp:revision>8</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