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57" r:id="rId2"/>
    <p:sldId id="256" r:id="rId3"/>
    <p:sldId id="260" r:id="rId4"/>
    <p:sldId id="259" r:id="rId5"/>
    <p:sldId id="261" r:id="rId6"/>
    <p:sldId id="263" r:id="rId7"/>
    <p:sldId id="265" r:id="rId8"/>
    <p:sldId id="267" r:id="rId9"/>
    <p:sldId id="273" r:id="rId10"/>
    <p:sldId id="269" r:id="rId11"/>
    <p:sldId id="271" r:id="rId12"/>
    <p:sldId id="274" r:id="rId13"/>
    <p:sldId id="287" r:id="rId14"/>
    <p:sldId id="272" r:id="rId15"/>
    <p:sldId id="275" r:id="rId16"/>
    <p:sldId id="277" r:id="rId17"/>
    <p:sldId id="276" r:id="rId18"/>
    <p:sldId id="279" r:id="rId19"/>
    <p:sldId id="278" r:id="rId20"/>
    <p:sldId id="280" r:id="rId21"/>
    <p:sldId id="281" r:id="rId22"/>
    <p:sldId id="282" r:id="rId23"/>
    <p:sldId id="283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1279F-00F7-4FC7-8F8D-B1ADC4491DE2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45AC7-873A-44A6-AB7B-85A7CA68E53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7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177486C-2049-410A-9AA9-105F5078B4F1}" type="datetimeFigureOut">
              <a:rPr lang="ru-RU" smtClean="0"/>
              <a:pPr/>
              <a:t>12.03.2020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48FC06-5BEE-4CFF-90EB-93B9191798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&#1086;&#1090;&#1095;&#1105;&#1090;.ppt#-1,3,&#1061;&#1086;&#1076; &#1085;&#1077;&#1076;&#1077;&#1083;&#1080;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88913"/>
            <a:ext cx="7772400" cy="1470025"/>
          </a:xfr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76200" cmpd="tri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ru-RU" sz="4000" b="1" i="1" dirty="0" smtClean="0"/>
              <a:t>Хотите – не хотите ли, но все мы потребители…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2052" name="Picture 4" descr="seredinkin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213"/>
            <a:ext cx="9144000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5943600"/>
            <a:ext cx="914400" cy="914400"/>
          </a:xfrm>
          <a:prstGeom prst="rect">
            <a:avLst/>
          </a:prstGeom>
          <a:solidFill>
            <a:srgbClr val="E9FDA1"/>
          </a:solidFill>
          <a:ln w="9525">
            <a:solidFill>
              <a:srgbClr val="E3F2A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2420888"/>
            <a:ext cx="5149200" cy="3614152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Право потребителей на надлежащее качество товаров, работ, услуг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672"/>
            <a:ext cx="5051425" cy="2880320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Требования к качеству товара (работы, услуги) подлежат обязательной сертификации, точному соответствию стандартам, условиям договора.</a:t>
            </a:r>
          </a:p>
        </p:txBody>
      </p:sp>
      <p:pic>
        <p:nvPicPr>
          <p:cNvPr id="160772" name="Picture 4" descr="я з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6672"/>
            <a:ext cx="3457079" cy="5400253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581128"/>
            <a:ext cx="8183880" cy="1453912"/>
          </a:xfrm>
        </p:spPr>
        <p:txBody>
          <a:bodyPr>
            <a:normAutofit/>
          </a:bodyPr>
          <a:lstStyle/>
          <a:p>
            <a:r>
              <a:rPr lang="ru-RU" dirty="0"/>
              <a:t>Право потребителей на информацию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530352"/>
            <a:ext cx="6733376" cy="4187952"/>
          </a:xfrm>
        </p:spPr>
        <p:txBody>
          <a:bodyPr/>
          <a:lstStyle/>
          <a:p>
            <a:r>
              <a:rPr lang="ru-RU" dirty="0"/>
              <a:t>Потребитель вправе потребовать от продавца (изготовителя, исполнителя)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предоставления необходимой и достоверной информации о его предприятии, реализуемых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товарах (работах, товарах) и </a:t>
            </a:r>
            <a:r>
              <a:rPr lang="ru-RU" dirty="0" smtClean="0"/>
              <a:t>   </a:t>
            </a:r>
            <a:r>
              <a:rPr lang="ru-RU" dirty="0"/>
              <a:t>режиме его работы на русском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     языке </a:t>
            </a:r>
          </a:p>
        </p:txBody>
      </p:sp>
      <p:pic>
        <p:nvPicPr>
          <p:cNvPr id="163844" name="Picture 4" descr="img_10428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2348881"/>
            <a:ext cx="2266950" cy="4320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Информация о товаре. Наименование стандартов Перечень основных потребительских свойств (вес, объем, калорийность, противопоказания) Цена и условия приобретения товара Гарантийные обязательства Правила и условия безопасного и эффективного использования Срок службы (годности) Адрес изготовителя и предприятия, где производят ремонт и принимают претензии.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43504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Задание: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Вы купили швейную машинку. В инструкции сказано, что она выполняет 32 операции, но на самом деле их всего 16. Какой является данная информация?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Недостоверной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Недостаточно полной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haroni" pitchFamily="2" charset="-79"/>
              </a:rPr>
              <a:t>недобросовестной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  <p:pic>
        <p:nvPicPr>
          <p:cNvPr id="7" name="Picture 4" descr="1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501008"/>
            <a:ext cx="27363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809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  <a:latin typeface="Arial Black" pitchFamily="34" charset="0"/>
              </a:rPr>
              <a:t>Право на выбор</a:t>
            </a:r>
            <a:endParaRPr lang="ru-RU" sz="40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268760"/>
            <a:ext cx="82809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Потребителю должна быть предоставлена возможность самостоятельно, на основе объективной информации принять решение о приобретении товара. На него не должны «давить» обстоятельства, а тем более продавцы товаров и услуг.</a:t>
            </a:r>
            <a:endParaRPr lang="ru-RU" sz="2400" b="1" dirty="0"/>
          </a:p>
        </p:txBody>
      </p:sp>
      <p:pic>
        <p:nvPicPr>
          <p:cNvPr id="4" name="Picture 5" descr="L000079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861048"/>
            <a:ext cx="2664295" cy="2664295"/>
          </a:xfrm>
          <a:prstGeom prst="rect">
            <a:avLst/>
          </a:prstGeom>
          <a:noFill/>
        </p:spPr>
      </p:pic>
      <p:pic>
        <p:nvPicPr>
          <p:cNvPr id="5" name="Picture 4" descr="stiral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861048"/>
            <a:ext cx="3635375" cy="2636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149080"/>
            <a:ext cx="5653256" cy="188596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Право потребителей на возмещение морального вреда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причиненного вследствие недостатков товара (работы, услуги).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Под </a:t>
            </a:r>
            <a:r>
              <a:rPr lang="ru-RU" dirty="0">
                <a:solidFill>
                  <a:srgbClr val="CC9900"/>
                </a:solidFill>
              </a:rPr>
              <a:t>моральным вредом</a:t>
            </a:r>
            <a:r>
              <a:rPr lang="ru-RU" dirty="0"/>
              <a:t> понимаются устойчивые (а не временные) физические страдания и нравственные переживания, вызванные повреждением здоровья, смертью близких, невосполнимыми имущественными потерями.</a:t>
            </a:r>
          </a:p>
        </p:txBody>
      </p:sp>
      <p:pic>
        <p:nvPicPr>
          <p:cNvPr id="164869" name="Picture 5" descr="1818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789040"/>
            <a:ext cx="273558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05064"/>
            <a:ext cx="6383680" cy="18002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Право потребителей на просвещение в области защиты своих прав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Обеспечивается посредством включения соответствующих требований в государственные образовательные стандарты, общеобразовательные и профессиональные программы, </a:t>
            </a:r>
          </a:p>
          <a:p>
            <a:r>
              <a:rPr lang="ru-RU" dirty="0"/>
              <a:t>а также через организацию системы информации о правах потребителя. </a:t>
            </a:r>
          </a:p>
        </p:txBody>
      </p:sp>
      <p:pic>
        <p:nvPicPr>
          <p:cNvPr id="151556" name="Picture 4" descr="p006_1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645024"/>
            <a:ext cx="2304951" cy="2232248"/>
          </a:xfrm>
          <a:prstGeom prst="rect">
            <a:avLst/>
          </a:prstGeom>
          <a:noFill/>
          <a:ln w="57150">
            <a:solidFill>
              <a:srgbClr val="FFFF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GungsuhChe" pitchFamily="49" charset="-127"/>
                <a:ea typeface="GungsuhChe" pitchFamily="49" charset="-127"/>
              </a:rPr>
              <a:t>Знание статей закона</a:t>
            </a:r>
            <a:endParaRPr lang="ru-RU" b="1" dirty="0">
              <a:solidFill>
                <a:schemeClr val="accent2"/>
              </a:solidFill>
              <a:latin typeface="GungsuhChe" pitchFamily="49" charset="-127"/>
              <a:ea typeface="GungsuhChe" pitchFamily="49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836712"/>
            <a:ext cx="84249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Решил заяц построить себе избушку, заказав проект в фирме «Ни кола, ни двора». В назначенный срок строительные материалы были доставлены. Но, приступив к сборке, заяц обнаружил, что чертежи и инструкции по сборке отсутствуют. Какое право нарушено?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Может ли Красная Шапочка вернуть в магазин, купленную два дня назад в фирме «Семь Гномов» корзину, если в нее не помещаются все пирожки, приготовленные для бабушки.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>
                <a:solidFill>
                  <a:schemeClr val="accent2"/>
                </a:solidFill>
              </a:rPr>
              <a:t>3.  Мальвина обратила внимание на сумку в фирме «Три желания». На вопрос о цене ей ответили, что сумка продается только в комплекте с перчатками и косметичкой. Сумка стоит 500 золотых, перчатки – 400, а косметичка – 200. Какое право потребителя нарушено?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6" name="Picture 4" descr="s091723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842942"/>
            <a:ext cx="2267744" cy="201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149080"/>
            <a:ext cx="5077192" cy="1885960"/>
          </a:xfrm>
        </p:spPr>
        <p:txBody>
          <a:bodyPr>
            <a:normAutofit/>
          </a:bodyPr>
          <a:lstStyle/>
          <a:p>
            <a:r>
              <a:rPr lang="ru-RU" dirty="0"/>
              <a:t>Грамотный потребитель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Всегда честен с собой и окружающими и соблюдает законы;</a:t>
            </a:r>
          </a:p>
          <a:p>
            <a:pPr>
              <a:lnSpc>
                <a:spcPct val="90000"/>
              </a:lnSpc>
            </a:pPr>
            <a:r>
              <a:rPr lang="ru-RU" dirty="0"/>
              <a:t>Разумно распоряжается имеющимися средствами;</a:t>
            </a:r>
          </a:p>
          <a:p>
            <a:pPr>
              <a:lnSpc>
                <a:spcPct val="90000"/>
              </a:lnSpc>
            </a:pPr>
            <a:r>
              <a:rPr lang="ru-RU" dirty="0"/>
              <a:t>Всегда читает инструкцию и следует ей;</a:t>
            </a:r>
          </a:p>
          <a:p>
            <a:pPr>
              <a:lnSpc>
                <a:spcPct val="90000"/>
              </a:lnSpc>
            </a:pPr>
            <a:r>
              <a:rPr lang="ru-RU" dirty="0"/>
              <a:t>Сохраняет товарные, кассовые чеки. Гарантийные талоны и квитанции;</a:t>
            </a:r>
          </a:p>
          <a:p>
            <a:pPr>
              <a:lnSpc>
                <a:spcPct val="90000"/>
              </a:lnSpc>
            </a:pPr>
            <a:r>
              <a:rPr lang="ru-RU" dirty="0"/>
              <a:t>Предъявляет только обоснованные </a:t>
            </a:r>
            <a:r>
              <a:rPr lang="ru-RU" dirty="0" smtClean="0"/>
              <a:t>претензии.</a:t>
            </a:r>
            <a:endParaRPr lang="ru-RU" dirty="0"/>
          </a:p>
        </p:txBody>
      </p:sp>
      <p:sp>
        <p:nvSpPr>
          <p:cNvPr id="4782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1800" dirty="0"/>
          </a:p>
        </p:txBody>
      </p:sp>
      <p:pic>
        <p:nvPicPr>
          <p:cNvPr id="7" name="Picture 4" descr="iCAP2KQ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861048"/>
            <a:ext cx="3635375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78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78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78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78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3529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Советы покупателю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9" y="1700808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Никогда не покупайте товар в первом попавшемся месте.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Правильно оформляйте покупку.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 торопитесь во время покупки.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Для дорогой вещи выбирайте максимально высокое качество.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Выбирайте магазин.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Знайте свои права и будьте готовы за них постоять.</a:t>
            </a:r>
          </a:p>
          <a:p>
            <a:pPr marL="342900" indent="-342900">
              <a:buAutoNum type="arabicPeriod"/>
            </a:pPr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Никогда не покупайте с рук еду и лекарство.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216023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15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марта отмечается Всемирный день прав потребителей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" name="Picture 6" descr="0803201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74888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369332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Самый эрудированный потребитель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69847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Как прежде на Руси называли письменную жалобу?</a:t>
            </a:r>
          </a:p>
          <a:p>
            <a:pPr marL="342900" indent="-342900"/>
            <a:r>
              <a:rPr lang="ru-RU" dirty="0" smtClean="0"/>
              <a:t>А) донос;</a:t>
            </a:r>
          </a:p>
          <a:p>
            <a:pPr marL="342900" indent="-342900"/>
            <a:r>
              <a:rPr lang="ru-RU" dirty="0" smtClean="0"/>
              <a:t>Б) кляуза;</a:t>
            </a:r>
          </a:p>
          <a:p>
            <a:pPr marL="342900" indent="-342900"/>
            <a:r>
              <a:rPr lang="ru-RU" dirty="0" smtClean="0"/>
              <a:t>В) ябеда;</a:t>
            </a:r>
          </a:p>
          <a:p>
            <a:pPr marL="342900" indent="-342900"/>
            <a:r>
              <a:rPr lang="ru-RU" dirty="0" smtClean="0"/>
              <a:t>Г) претензия.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2. Чем на Руси занимался стряпчий?</a:t>
            </a:r>
          </a:p>
          <a:p>
            <a:pPr marL="342900" indent="-342900"/>
            <a:r>
              <a:rPr lang="ru-RU" dirty="0" smtClean="0"/>
              <a:t>А) военным делом;</a:t>
            </a:r>
          </a:p>
          <a:p>
            <a:pPr marL="342900" indent="-342900"/>
            <a:r>
              <a:rPr lang="ru-RU" dirty="0" smtClean="0"/>
              <a:t>Б) юриспруденцией;</a:t>
            </a:r>
          </a:p>
          <a:p>
            <a:pPr marL="342900" indent="-342900"/>
            <a:r>
              <a:rPr lang="ru-RU" dirty="0" smtClean="0"/>
              <a:t>В) кулинарией;</a:t>
            </a:r>
          </a:p>
          <a:p>
            <a:pPr marL="342900" indent="-342900"/>
            <a:r>
              <a:rPr lang="ru-RU" dirty="0" smtClean="0"/>
              <a:t>Г) рукоделием.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3. Чем прежде торговали в бисквитной лавке?</a:t>
            </a:r>
          </a:p>
          <a:p>
            <a:pPr marL="342900" indent="-342900"/>
            <a:r>
              <a:rPr lang="ru-RU" dirty="0" smtClean="0"/>
              <a:t>А) сладостями;</a:t>
            </a:r>
          </a:p>
          <a:p>
            <a:pPr marL="342900" indent="-342900"/>
            <a:r>
              <a:rPr lang="ru-RU" dirty="0" smtClean="0"/>
              <a:t>Б) украшениями;</a:t>
            </a:r>
          </a:p>
          <a:p>
            <a:pPr marL="342900" indent="-342900"/>
            <a:r>
              <a:rPr lang="ru-RU" dirty="0" smtClean="0"/>
              <a:t>В) фарфоровой посудой;</a:t>
            </a:r>
          </a:p>
          <a:p>
            <a:pPr marL="342900" indent="-342900"/>
            <a:r>
              <a:rPr lang="ru-RU" dirty="0" smtClean="0"/>
              <a:t>Г) антиквариатом.</a:t>
            </a:r>
          </a:p>
          <a:p>
            <a:pPr marL="342900" indent="-342900"/>
            <a:endParaRPr lang="ru-RU" dirty="0"/>
          </a:p>
          <a:p>
            <a:pPr marL="342900" indent="-342900"/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7" descr="79857c1e374ed010a8dc02a9e6aa58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797152"/>
            <a:ext cx="1763712" cy="1638300"/>
          </a:xfrm>
          <a:prstGeom prst="rect">
            <a:avLst/>
          </a:prstGeom>
          <a:noFill/>
          <a:ln w="38100">
            <a:solidFill>
              <a:srgbClr val="3399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Чем занимался коробейник?</a:t>
            </a:r>
          </a:p>
          <a:p>
            <a:r>
              <a:rPr lang="ru-RU" dirty="0" smtClean="0"/>
              <a:t>А) плотницким делом;</a:t>
            </a:r>
          </a:p>
          <a:p>
            <a:r>
              <a:rPr lang="ru-RU" dirty="0" smtClean="0"/>
              <a:t>Б) кораблестроением;</a:t>
            </a:r>
          </a:p>
          <a:p>
            <a:r>
              <a:rPr lang="ru-RU" dirty="0" smtClean="0"/>
              <a:t>В) музыкой;</a:t>
            </a:r>
          </a:p>
          <a:p>
            <a:r>
              <a:rPr lang="ru-RU" dirty="0" smtClean="0"/>
              <a:t>Г) торговлей</a:t>
            </a:r>
          </a:p>
          <a:p>
            <a:endParaRPr lang="ru-RU" dirty="0"/>
          </a:p>
          <a:p>
            <a:r>
              <a:rPr lang="ru-RU" dirty="0" smtClean="0"/>
              <a:t>5. Что на </a:t>
            </a:r>
            <a:r>
              <a:rPr lang="ru-RU" dirty="0"/>
              <a:t>Р</a:t>
            </a:r>
            <a:r>
              <a:rPr lang="ru-RU" dirty="0" smtClean="0"/>
              <a:t>уси называлось лихвой?</a:t>
            </a:r>
          </a:p>
          <a:p>
            <a:r>
              <a:rPr lang="ru-RU" dirty="0" smtClean="0"/>
              <a:t>А) большие убытки;</a:t>
            </a:r>
          </a:p>
          <a:p>
            <a:r>
              <a:rPr lang="ru-RU" dirty="0" smtClean="0"/>
              <a:t>Б) чрезмерная прибыль;</a:t>
            </a:r>
          </a:p>
          <a:p>
            <a:r>
              <a:rPr lang="ru-RU" dirty="0" smtClean="0"/>
              <a:t>В) эпидемии;</a:t>
            </a:r>
          </a:p>
          <a:p>
            <a:r>
              <a:rPr lang="ru-RU" dirty="0" smtClean="0"/>
              <a:t>Г) внезапные неприятности.</a:t>
            </a:r>
          </a:p>
          <a:p>
            <a:endParaRPr lang="ru-RU" dirty="0"/>
          </a:p>
          <a:p>
            <a:r>
              <a:rPr lang="ru-RU" dirty="0" smtClean="0"/>
              <a:t>6. Кого и почему на Руси называли разгильдяями?</a:t>
            </a:r>
          </a:p>
          <a:p>
            <a:r>
              <a:rPr lang="ru-RU" dirty="0" smtClean="0"/>
              <a:t>А) лентяев;</a:t>
            </a:r>
          </a:p>
          <a:p>
            <a:r>
              <a:rPr lang="ru-RU" dirty="0" smtClean="0"/>
              <a:t>Б) обанкротившихся помещиков;</a:t>
            </a:r>
          </a:p>
          <a:p>
            <a:r>
              <a:rPr lang="ru-RU" dirty="0" smtClean="0"/>
              <a:t>В) нечестных купцов;</a:t>
            </a:r>
          </a:p>
          <a:p>
            <a:r>
              <a:rPr lang="ru-RU" dirty="0" smtClean="0"/>
              <a:t>Г) безудержных весельчаков.</a:t>
            </a:r>
          </a:p>
          <a:p>
            <a:endParaRPr lang="ru-RU" dirty="0"/>
          </a:p>
        </p:txBody>
      </p:sp>
      <p:pic>
        <p:nvPicPr>
          <p:cNvPr id="5" name="Picture 4" descr="профессо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653136"/>
            <a:ext cx="1619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80728"/>
            <a:ext cx="5596404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7. Что на Руси означало слово сбитень?</a:t>
            </a:r>
          </a:p>
          <a:p>
            <a:r>
              <a:rPr lang="ru-RU" dirty="0" smtClean="0"/>
              <a:t>А) напиток;</a:t>
            </a:r>
          </a:p>
          <a:p>
            <a:r>
              <a:rPr lang="ru-RU" dirty="0" smtClean="0"/>
              <a:t>Б) крепкий человек;</a:t>
            </a:r>
          </a:p>
          <a:p>
            <a:r>
              <a:rPr lang="ru-RU" dirty="0" smtClean="0"/>
              <a:t>В) плот;</a:t>
            </a:r>
          </a:p>
          <a:p>
            <a:r>
              <a:rPr lang="ru-RU" dirty="0" smtClean="0"/>
              <a:t>Г) человек, сбитый с ног.</a:t>
            </a:r>
          </a:p>
          <a:p>
            <a:endParaRPr lang="ru-RU" dirty="0"/>
          </a:p>
          <a:p>
            <a:r>
              <a:rPr lang="ru-RU" dirty="0" smtClean="0"/>
              <a:t>8. Что на Руси называли цирюльней?</a:t>
            </a:r>
          </a:p>
          <a:p>
            <a:r>
              <a:rPr lang="ru-RU" dirty="0" smtClean="0"/>
              <a:t>А) лечебницу;</a:t>
            </a:r>
          </a:p>
          <a:p>
            <a:r>
              <a:rPr lang="ru-RU" dirty="0" smtClean="0"/>
              <a:t>Б) аптеку;</a:t>
            </a:r>
          </a:p>
          <a:p>
            <a:r>
              <a:rPr lang="ru-RU" dirty="0" smtClean="0"/>
              <a:t>В) парикмахерскую;</a:t>
            </a:r>
          </a:p>
          <a:p>
            <a:r>
              <a:rPr lang="ru-RU" dirty="0" smtClean="0"/>
              <a:t>Г) ювелирную лавку.</a:t>
            </a:r>
          </a:p>
          <a:p>
            <a:endParaRPr lang="ru-RU" dirty="0"/>
          </a:p>
          <a:p>
            <a:r>
              <a:rPr lang="ru-RU" dirty="0" smtClean="0"/>
              <a:t>9. Какой день на Руси называли «неделей»?</a:t>
            </a:r>
          </a:p>
          <a:p>
            <a:r>
              <a:rPr lang="ru-RU" dirty="0" smtClean="0"/>
              <a:t>А) понедельник;</a:t>
            </a:r>
          </a:p>
          <a:p>
            <a:r>
              <a:rPr lang="ru-RU" dirty="0" smtClean="0"/>
              <a:t>Б) четверг;</a:t>
            </a:r>
          </a:p>
          <a:p>
            <a:r>
              <a:rPr lang="ru-RU" dirty="0" smtClean="0"/>
              <a:t>В) пятницу;</a:t>
            </a:r>
          </a:p>
          <a:p>
            <a:r>
              <a:rPr lang="ru-RU" dirty="0" smtClean="0"/>
              <a:t>Г) воскресенье.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04665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Batang" pitchFamily="18" charset="-127"/>
                <a:ea typeface="Batang" pitchFamily="18" charset="-127"/>
                <a:cs typeface="David" pitchFamily="34" charset="-79"/>
              </a:rPr>
              <a:t>ОТВЕТЫ</a:t>
            </a:r>
            <a:endParaRPr lang="ru-RU" sz="7200" b="1" dirty="0">
              <a:latin typeface="Batang" pitchFamily="18" charset="-127"/>
              <a:ea typeface="Batang" pitchFamily="18" charset="-127"/>
              <a:cs typeface="David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132856"/>
            <a:ext cx="88036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Г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Б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А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В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Г</a:t>
            </a:r>
            <a:endParaRPr lang="ru-RU" sz="2800" b="1" dirty="0"/>
          </a:p>
        </p:txBody>
      </p:sp>
      <p:pic>
        <p:nvPicPr>
          <p:cNvPr id="5" name="Picture 4" descr="815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548680"/>
            <a:ext cx="2952328" cy="281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hequeando-ideas-para-el-blo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700808"/>
            <a:ext cx="3312368" cy="4392488"/>
          </a:xfrm>
          <a:prstGeom prst="rect">
            <a:avLst/>
          </a:prstGeom>
          <a:noFill/>
          <a:ln w="38100">
            <a:solidFill>
              <a:srgbClr val="FFCC6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429000"/>
            <a:ext cx="8229600" cy="2697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</a:t>
            </a:r>
          </a:p>
        </p:txBody>
      </p:sp>
      <p:sp>
        <p:nvSpPr>
          <p:cNvPr id="55299" name="AutoShape 5">
            <a:hlinkClick r:id="rId2" action="ppaction://hlinkpres?slideindex=3&amp;slidetitle=Ход недели"/>
          </p:cNvPr>
          <p:cNvSpPr>
            <a:spLocks noChangeArrowheads="1"/>
          </p:cNvSpPr>
          <p:nvPr/>
        </p:nvSpPr>
        <p:spPr bwMode="auto">
          <a:xfrm>
            <a:off x="7539038" y="5727700"/>
            <a:ext cx="709612" cy="419100"/>
          </a:xfrm>
          <a:prstGeom prst="actionButtonHom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sp>
        <p:nvSpPr>
          <p:cNvPr id="139271" name="Text Box 7"/>
          <p:cNvSpPr txBox="1">
            <a:spLocks noChangeArrowheads="1"/>
          </p:cNvSpPr>
          <p:nvPr/>
        </p:nvSpPr>
        <p:spPr bwMode="auto">
          <a:xfrm>
            <a:off x="323529" y="333375"/>
            <a:ext cx="49685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Пожелаем продавцов нам честных,</a:t>
            </a:r>
            <a:br>
              <a:rPr lang="ru-RU" sz="2400" b="1" dirty="0"/>
            </a:br>
            <a:r>
              <a:rPr lang="ru-RU" sz="2400" b="1" dirty="0"/>
              <a:t>Чтобы персонал всегда был вежлив,</a:t>
            </a:r>
            <a:br>
              <a:rPr lang="ru-RU" sz="2400" b="1" dirty="0"/>
            </a:br>
            <a:r>
              <a:rPr lang="ru-RU" sz="2400" b="1" dirty="0"/>
              <a:t>Чтобы в магазинах нас всегда</a:t>
            </a:r>
            <a:br>
              <a:rPr lang="ru-RU" sz="2400" b="1" dirty="0"/>
            </a:br>
            <a:r>
              <a:rPr lang="ru-RU" sz="2400" b="1" dirty="0"/>
              <a:t>Ожидала свежая еда,</a:t>
            </a:r>
            <a:br>
              <a:rPr lang="ru-RU" sz="2400" b="1" dirty="0"/>
            </a:br>
            <a:r>
              <a:rPr lang="ru-RU" sz="2400" b="1" dirty="0"/>
              <a:t>И на вешалках лишь качественные вещи,</a:t>
            </a:r>
            <a:br>
              <a:rPr lang="ru-RU" sz="2400" b="1" dirty="0"/>
            </a:br>
            <a:r>
              <a:rPr lang="ru-RU" sz="2400" b="1" dirty="0"/>
              <a:t>Чтобы регулярно брали чеки,</a:t>
            </a:r>
            <a:br>
              <a:rPr lang="ru-RU" sz="2400" b="1" dirty="0"/>
            </a:br>
            <a:r>
              <a:rPr lang="ru-RU" sz="2400" b="1" dirty="0"/>
              <a:t>Чтоб меняли мигом каждый брак –</a:t>
            </a:r>
            <a:br>
              <a:rPr lang="ru-RU" sz="2400" b="1" dirty="0"/>
            </a:br>
            <a:r>
              <a:rPr lang="ru-RU" sz="2400" b="1" dirty="0"/>
              <a:t>Пусть отныне будет только так!</a:t>
            </a:r>
          </a:p>
        </p:txBody>
      </p:sp>
      <p:pic>
        <p:nvPicPr>
          <p:cNvPr id="9" name="Picture 10" descr="346118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4625" y="332656"/>
            <a:ext cx="3889375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pra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3779838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779912" y="1"/>
            <a:ext cx="511256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/>
              <a:t>Ежедневно мы </a:t>
            </a:r>
            <a:r>
              <a:rPr lang="ru-RU" sz="2800" b="1" dirty="0"/>
              <a:t>совершаем покупки или обращаемся за выполнением каких-либо услуг или работ. А может, мы только намереваемся что-нибудь приобрести (пусть даже наши намерения тянутся месяцами). Это значит, что изо дня в день все мы</a:t>
            </a:r>
            <a:r>
              <a:rPr lang="ru-RU" sz="3600" b="1" dirty="0"/>
              <a:t> </a:t>
            </a:r>
            <a:r>
              <a:rPr lang="ru-RU" sz="2800" b="1" dirty="0"/>
              <a:t>являемся </a:t>
            </a:r>
            <a:r>
              <a:rPr lang="ru-RU" sz="3600" b="1" dirty="0" smtClean="0">
                <a:solidFill>
                  <a:srgbClr val="FF3300"/>
                </a:solidFill>
              </a:rPr>
              <a:t>потребителями.</a:t>
            </a:r>
            <a:endParaRPr lang="ru-RU" sz="4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60438" y="4983163"/>
            <a:ext cx="8183562" cy="1052512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ru-RU" b="1" i="1" dirty="0" smtClean="0">
                <a:solidFill>
                  <a:srgbClr val="800000"/>
                </a:solidFill>
              </a:rPr>
              <a:t>Кто такой потребитель?</a:t>
            </a:r>
            <a:br>
              <a:rPr lang="ru-RU" b="1" i="1" dirty="0" smtClean="0">
                <a:solidFill>
                  <a:srgbClr val="800000"/>
                </a:solidFill>
              </a:rPr>
            </a:br>
            <a:endParaRPr lang="ru-RU" b="1" i="1" dirty="0" smtClean="0">
              <a:solidFill>
                <a:srgbClr val="800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530225"/>
            <a:ext cx="8424936" cy="41878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dirty="0" smtClean="0"/>
              <a:t>- </a:t>
            </a:r>
            <a:r>
              <a:rPr lang="ru-RU" b="1" i="1" dirty="0" smtClean="0"/>
              <a:t>гражданин, имеющий намерение заказать или приобрести либо заказывающий, приобретающий или использующий товары (работы, услуги) исключительно для личных, семейных, домашних и иных нужд, не связанных с осуществлением предпринимательской деятельности.</a:t>
            </a:r>
          </a:p>
        </p:txBody>
      </p:sp>
      <p:pic>
        <p:nvPicPr>
          <p:cNvPr id="74756" name="Picture 1" descr="1248080978_hypnotizedconsu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3789040"/>
            <a:ext cx="2627312" cy="2736304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  <a:cs typeface="Aharoni" pitchFamily="2" charset="-79"/>
              </a:rPr>
              <a:t>Являются приведенные здесь герои потребителями?</a:t>
            </a:r>
          </a:p>
          <a:p>
            <a:endParaRPr lang="ru-RU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7947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1. Муха Цокотуха, когда пошла Муха на базар и купила самовар».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556792"/>
            <a:ext cx="83529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4"/>
                </a:solidFill>
              </a:rPr>
              <a:t>2. Мачеха Золушки, надевшая на бал платье, сшитое падчерицей.</a:t>
            </a:r>
          </a:p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3. Буратино, купивший туристическую путевку на Поле чудес в турагенстве «Алиса и Базилио».</a:t>
            </a:r>
          </a:p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4. Чебурашка, купивший себе шляпу в салоне «Шапокляк».</a:t>
            </a:r>
          </a:p>
          <a:p>
            <a:r>
              <a:rPr lang="ru-RU" b="1" i="1" dirty="0" smtClean="0">
                <a:solidFill>
                  <a:schemeClr val="accent6"/>
                </a:solidFill>
              </a:rPr>
              <a:t>5. Предприниматель Винни - Пух, купивший бочонок меда на обед в фирме «Пчелы и компания».</a:t>
            </a:r>
          </a:p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</a:rPr>
              <a:t>6. Баба – Яга, купившая ступу, чтобы подрабатывать частным извозом в фирме «Лесной извозчик».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</a:rPr>
              <a:t>7. Кот, получивший в подарок от хозяина сапоги.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8. Айболит – индивидуальный предприниматель, оказывающий жителям леса медицинские услуги, купивший медицинское оборудование для своей фирмы.</a:t>
            </a:r>
          </a:p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9. Карабас – Барабас, купивший у Дуремара лечебные пиявки.</a:t>
            </a:r>
            <a:endParaRPr lang="ru-RU" b="1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63689" y="-243407"/>
            <a:ext cx="7056784" cy="1862658"/>
          </a:xfrm>
        </p:spPr>
        <p:txBody>
          <a:bodyPr>
            <a:normAutofit fontScale="90000"/>
          </a:bodyPr>
          <a:lstStyle/>
          <a:p>
            <a:pPr marL="838200" indent="-838200"/>
            <a:r>
              <a:rPr lang="ru-RU" sz="3600" b="1" i="1" dirty="0" smtClean="0">
                <a:solidFill>
                  <a:srgbClr val="800000"/>
                </a:solidFill>
              </a:rPr>
              <a:t>История возникновения потребительского права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b="1" i="1" dirty="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773238"/>
            <a:ext cx="8676456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dirty="0" smtClean="0"/>
              <a:t>Выступление Д.Ф. Кеннеди 15 марта 1962г. перед Конгрессом США о правах потребителей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Резолюция ГА ООН от 9 апреля 1985 г. «руководящие принципы для защиты прав потребителей»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15 марта – международный день потребителя ( с 1983 г.)</a:t>
            </a:r>
          </a:p>
          <a:p>
            <a:pPr>
              <a:lnSpc>
                <a:spcPct val="90000"/>
              </a:lnSpc>
            </a:pPr>
            <a:r>
              <a:rPr lang="ru-RU" sz="2800" b="1" i="1" dirty="0" smtClean="0"/>
              <a:t>ФЗ РФ «О защите прав потребителей» от 7 февраля 1992 г.</a:t>
            </a:r>
          </a:p>
          <a:p>
            <a:pPr>
              <a:lnSpc>
                <a:spcPct val="90000"/>
              </a:lnSpc>
            </a:pPr>
            <a:endParaRPr lang="ru-RU" sz="2800" b="1" i="1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</a:pPr>
            <a:endParaRPr lang="ru-RU" sz="2400" dirty="0" smtClean="0"/>
          </a:p>
        </p:txBody>
      </p:sp>
      <p:pic>
        <p:nvPicPr>
          <p:cNvPr id="72712" name="Picture 8" descr="QJSCAV2MWL4CAF59TXZCAUTNNKYCARMAMRFCAQILCVLCACYG9RTCA62TDJBCA2D5PAVCAE3Q3S4CASPWLJJCAKU0P1ZCAGOB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92275" cy="1700808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500" dirty="0"/>
              <a:t>Основные права потребителей, закрепленные Законом РФ «О защите прав потребителей»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1. На просвещение в области защиты своих прав </a:t>
            </a:r>
          </a:p>
          <a:p>
            <a:pPr>
              <a:lnSpc>
                <a:spcPct val="90000"/>
              </a:lnSpc>
            </a:pPr>
            <a:r>
              <a:rPr lang="ru-RU" dirty="0"/>
              <a:t>2. На надлежащее качество товаров</a:t>
            </a:r>
          </a:p>
          <a:p>
            <a:pPr>
              <a:lnSpc>
                <a:spcPct val="90000"/>
              </a:lnSpc>
            </a:pPr>
            <a:r>
              <a:rPr lang="ru-RU" dirty="0"/>
              <a:t>3. На безопасность товаров</a:t>
            </a:r>
          </a:p>
          <a:p>
            <a:pPr>
              <a:lnSpc>
                <a:spcPct val="90000"/>
              </a:lnSpc>
            </a:pPr>
            <a:r>
              <a:rPr lang="ru-RU" dirty="0"/>
              <a:t>4. На информацию</a:t>
            </a:r>
          </a:p>
          <a:p>
            <a:pPr>
              <a:lnSpc>
                <a:spcPct val="90000"/>
              </a:lnSpc>
            </a:pPr>
            <a:r>
              <a:rPr lang="ru-RU" dirty="0"/>
              <a:t>5. На возмещение морального вреда</a:t>
            </a:r>
          </a:p>
          <a:p>
            <a:pPr>
              <a:lnSpc>
                <a:spcPct val="90000"/>
              </a:lnSpc>
            </a:pPr>
            <a:r>
              <a:rPr lang="ru-RU" dirty="0"/>
              <a:t>6. На судебную защиту</a:t>
            </a:r>
          </a:p>
          <a:p>
            <a:pPr>
              <a:lnSpc>
                <a:spcPct val="90000"/>
              </a:lnSpc>
            </a:pPr>
            <a:r>
              <a:rPr lang="ru-RU" dirty="0"/>
              <a:t>7. На государственную, общественную защиту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920" y="4437112"/>
            <a:ext cx="6445344" cy="1597928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Право потребителей на безопасность товаров (работ, услуг)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Потребитель имеет право на то, чтобы товары (работы, услуги) при обычных условиях их использования ,при их хранении, транспортировке и утилизации были безопасны для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его жизни, здоровья,                   окружающей среды, а также не причиняли  вреда его             имуществу.</a:t>
            </a:r>
          </a:p>
        </p:txBody>
      </p:sp>
      <p:pic>
        <p:nvPicPr>
          <p:cNvPr id="162822" name="Picture 6" descr="187495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3789363"/>
            <a:ext cx="2195512" cy="2879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333375"/>
            <a:ext cx="9144000" cy="6335713"/>
          </a:xfrm>
          <a:prstGeom prst="verticalScroll">
            <a:avLst>
              <a:gd name="adj" fmla="val 12500"/>
            </a:avLst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b="1" dirty="0" smtClean="0">
                <a:solidFill>
                  <a:srgbClr val="FF3300"/>
                </a:solidFill>
              </a:rPr>
              <a:t>Например;</a:t>
            </a:r>
            <a:r>
              <a:rPr lang="ru-RU" sz="2800" dirty="0" smtClean="0"/>
              <a:t> Допустим, вы купили ковер, срок службы которого не установлен. В процессе эксплуатации по истечении 7 лет выяснилось, что материал, из которого данный ковер изготовлен, содержит токсические вещества, в результате чего у члена семьи покупателя развилось заболевание дыхательных путей. В этом случае он смело может предъявлять претензии изготовителю указанного ковра.</a:t>
            </a:r>
            <a:r>
              <a:rPr lang="ru-RU" sz="20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1174</Words>
  <Application>Microsoft Office PowerPoint</Application>
  <PresentationFormat>Экран (4:3)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Хотите – не хотите ли, но все мы потребители…</vt:lpstr>
      <vt:lpstr>15 марта отмечается Всемирный день прав потребителей</vt:lpstr>
      <vt:lpstr>Презентация PowerPoint</vt:lpstr>
      <vt:lpstr>Кто такой потребитель? </vt:lpstr>
      <vt:lpstr>Презентация PowerPoint</vt:lpstr>
      <vt:lpstr>История возникновения потребительского права </vt:lpstr>
      <vt:lpstr>Основные права потребителей, закрепленные Законом РФ «О защите прав потребителей»</vt:lpstr>
      <vt:lpstr>Право потребителей на безопасность товаров (работ, услуг)</vt:lpstr>
      <vt:lpstr>Презентация PowerPoint</vt:lpstr>
      <vt:lpstr>Право потребителей на надлежащее качество товаров, работ, услуг</vt:lpstr>
      <vt:lpstr>Право потребителей на информацию</vt:lpstr>
      <vt:lpstr>Презентация PowerPoint</vt:lpstr>
      <vt:lpstr>Презентация PowerPoint</vt:lpstr>
      <vt:lpstr>Презентация PowerPoint</vt:lpstr>
      <vt:lpstr>Право потребителей на возмещение морального вреда</vt:lpstr>
      <vt:lpstr>Право потребителей на просвещение в области защиты своих прав</vt:lpstr>
      <vt:lpstr>Презентация PowerPoint</vt:lpstr>
      <vt:lpstr>Грамотный потребитель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Хотите – не хотите ли, но все мы потребители…</dc:title>
  <dc:creator>DNA7 X86</dc:creator>
  <cp:lastModifiedBy>Zadoenko</cp:lastModifiedBy>
  <cp:revision>29</cp:revision>
  <dcterms:created xsi:type="dcterms:W3CDTF">2013-03-16T11:15:54Z</dcterms:created>
  <dcterms:modified xsi:type="dcterms:W3CDTF">2020-03-12T18:34:28Z</dcterms:modified>
</cp:coreProperties>
</file>